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5" r:id="rId5"/>
    <p:sldId id="286" r:id="rId6"/>
    <p:sldId id="284" r:id="rId7"/>
    <p:sldId id="289" r:id="rId8"/>
    <p:sldId id="297" r:id="rId9"/>
    <p:sldId id="276" r:id="rId10"/>
    <p:sldId id="282" r:id="rId11"/>
    <p:sldId id="302" r:id="rId12"/>
    <p:sldId id="298" r:id="rId13"/>
    <p:sldId id="300" r:id="rId14"/>
    <p:sldId id="301" r:id="rId15"/>
    <p:sldId id="296" r:id="rId16"/>
    <p:sldId id="291" r:id="rId17"/>
    <p:sldId id="292" r:id="rId18"/>
    <p:sldId id="294" r:id="rId1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ciak, Michael" initials="PM" lastIdx="1" clrIdx="0">
    <p:extLst>
      <p:ext uri="{19B8F6BF-5375-455C-9EA6-DF929625EA0E}">
        <p15:presenceInfo xmlns:p15="http://schemas.microsoft.com/office/powerpoint/2012/main" userId="S::Michael.Pieciak@vermont.gov::47b1341f-e491-4ff1-a64f-07d63d7c47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232AC-EFF5-40B2-A9B3-C42E9F27F008}" v="141" dt="2020-04-06T14:50:10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4125" autoAdjust="0"/>
  </p:normalViewPr>
  <p:slideViewPr>
    <p:cSldViewPr snapToGrid="0">
      <p:cViewPr varScale="1">
        <p:scale>
          <a:sx n="51" d="100"/>
          <a:sy n="51" d="100"/>
        </p:scale>
        <p:origin x="13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'Daily Vermont Numbers '!$B$2</c:f>
              <c:strCache>
                <c:ptCount val="1"/>
                <c:pt idx="0">
                  <c:v># of existing cases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'Daily Vermont Numbers '!$A$3:$A$34</c:f>
              <c:numCache>
                <c:formatCode>m/d/yyyy</c:formatCode>
                <c:ptCount val="30"/>
                <c:pt idx="0">
                  <c:v>43898</c:v>
                </c:pt>
                <c:pt idx="1">
                  <c:v>43899</c:v>
                </c:pt>
                <c:pt idx="2">
                  <c:v>43900</c:v>
                </c:pt>
                <c:pt idx="3">
                  <c:v>43901</c:v>
                </c:pt>
                <c:pt idx="4">
                  <c:v>43902</c:v>
                </c:pt>
                <c:pt idx="5">
                  <c:v>43903</c:v>
                </c:pt>
                <c:pt idx="6">
                  <c:v>43904</c:v>
                </c:pt>
                <c:pt idx="7">
                  <c:v>43905</c:v>
                </c:pt>
                <c:pt idx="8">
                  <c:v>43906</c:v>
                </c:pt>
                <c:pt idx="9">
                  <c:v>43907</c:v>
                </c:pt>
                <c:pt idx="10">
                  <c:v>43908</c:v>
                </c:pt>
                <c:pt idx="11">
                  <c:v>43909</c:v>
                </c:pt>
                <c:pt idx="12">
                  <c:v>43910</c:v>
                </c:pt>
                <c:pt idx="13">
                  <c:v>43911</c:v>
                </c:pt>
                <c:pt idx="14">
                  <c:v>43912</c:v>
                </c:pt>
                <c:pt idx="15">
                  <c:v>43913</c:v>
                </c:pt>
                <c:pt idx="16">
                  <c:v>43914</c:v>
                </c:pt>
                <c:pt idx="17">
                  <c:v>43915</c:v>
                </c:pt>
                <c:pt idx="18">
                  <c:v>43916</c:v>
                </c:pt>
                <c:pt idx="19">
                  <c:v>43917</c:v>
                </c:pt>
                <c:pt idx="20">
                  <c:v>43918</c:v>
                </c:pt>
                <c:pt idx="21">
                  <c:v>43919</c:v>
                </c:pt>
                <c:pt idx="22">
                  <c:v>43920</c:v>
                </c:pt>
                <c:pt idx="23">
                  <c:v>43921</c:v>
                </c:pt>
                <c:pt idx="24">
                  <c:v>43922</c:v>
                </c:pt>
                <c:pt idx="25">
                  <c:v>43923</c:v>
                </c:pt>
                <c:pt idx="26">
                  <c:v>43924</c:v>
                </c:pt>
                <c:pt idx="27">
                  <c:v>43925</c:v>
                </c:pt>
                <c:pt idx="28">
                  <c:v>43926</c:v>
                </c:pt>
                <c:pt idx="29">
                  <c:v>43927</c:v>
                </c:pt>
              </c:numCache>
            </c:numRef>
          </c:cat>
          <c:val>
            <c:numRef>
              <c:f>'Daily Vermont Numbers '!$B$3:$B$34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8</c:v>
                </c:pt>
                <c:pt idx="9">
                  <c:v>12</c:v>
                </c:pt>
                <c:pt idx="10">
                  <c:v>17</c:v>
                </c:pt>
                <c:pt idx="11">
                  <c:v>19</c:v>
                </c:pt>
                <c:pt idx="12">
                  <c:v>22</c:v>
                </c:pt>
                <c:pt idx="13">
                  <c:v>29</c:v>
                </c:pt>
                <c:pt idx="14">
                  <c:v>49</c:v>
                </c:pt>
                <c:pt idx="15">
                  <c:v>52</c:v>
                </c:pt>
                <c:pt idx="16">
                  <c:v>75</c:v>
                </c:pt>
                <c:pt idx="17">
                  <c:v>95</c:v>
                </c:pt>
                <c:pt idx="18">
                  <c:v>123</c:v>
                </c:pt>
                <c:pt idx="19">
                  <c:v>158</c:v>
                </c:pt>
                <c:pt idx="20">
                  <c:v>183</c:v>
                </c:pt>
                <c:pt idx="21">
                  <c:v>211</c:v>
                </c:pt>
                <c:pt idx="22">
                  <c:v>235</c:v>
                </c:pt>
                <c:pt idx="23">
                  <c:v>256</c:v>
                </c:pt>
                <c:pt idx="24">
                  <c:v>293</c:v>
                </c:pt>
                <c:pt idx="25">
                  <c:v>321</c:v>
                </c:pt>
                <c:pt idx="26">
                  <c:v>338</c:v>
                </c:pt>
                <c:pt idx="27">
                  <c:v>389</c:v>
                </c:pt>
                <c:pt idx="28">
                  <c:v>460</c:v>
                </c:pt>
                <c:pt idx="29">
                  <c:v>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D-4D46-83F6-797620E36742}"/>
            </c:ext>
          </c:extLst>
        </c:ser>
        <c:ser>
          <c:idx val="1"/>
          <c:order val="1"/>
          <c:tx>
            <c:strRef>
              <c:f>'Daily Vermont Numbers '!$C$2</c:f>
              <c:strCache>
                <c:ptCount val="1"/>
                <c:pt idx="0">
                  <c:v># of new cases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'Daily Vermont Numbers '!$A$3:$A$34</c:f>
              <c:numCache>
                <c:formatCode>m/d/yyyy</c:formatCode>
                <c:ptCount val="30"/>
                <c:pt idx="0">
                  <c:v>43898</c:v>
                </c:pt>
                <c:pt idx="1">
                  <c:v>43899</c:v>
                </c:pt>
                <c:pt idx="2">
                  <c:v>43900</c:v>
                </c:pt>
                <c:pt idx="3">
                  <c:v>43901</c:v>
                </c:pt>
                <c:pt idx="4">
                  <c:v>43902</c:v>
                </c:pt>
                <c:pt idx="5">
                  <c:v>43903</c:v>
                </c:pt>
                <c:pt idx="6">
                  <c:v>43904</c:v>
                </c:pt>
                <c:pt idx="7">
                  <c:v>43905</c:v>
                </c:pt>
                <c:pt idx="8">
                  <c:v>43906</c:v>
                </c:pt>
                <c:pt idx="9">
                  <c:v>43907</c:v>
                </c:pt>
                <c:pt idx="10">
                  <c:v>43908</c:v>
                </c:pt>
                <c:pt idx="11">
                  <c:v>43909</c:v>
                </c:pt>
                <c:pt idx="12">
                  <c:v>43910</c:v>
                </c:pt>
                <c:pt idx="13">
                  <c:v>43911</c:v>
                </c:pt>
                <c:pt idx="14">
                  <c:v>43912</c:v>
                </c:pt>
                <c:pt idx="15">
                  <c:v>43913</c:v>
                </c:pt>
                <c:pt idx="16">
                  <c:v>43914</c:v>
                </c:pt>
                <c:pt idx="17">
                  <c:v>43915</c:v>
                </c:pt>
                <c:pt idx="18">
                  <c:v>43916</c:v>
                </c:pt>
                <c:pt idx="19">
                  <c:v>43917</c:v>
                </c:pt>
                <c:pt idx="20">
                  <c:v>43918</c:v>
                </c:pt>
                <c:pt idx="21">
                  <c:v>43919</c:v>
                </c:pt>
                <c:pt idx="22">
                  <c:v>43920</c:v>
                </c:pt>
                <c:pt idx="23">
                  <c:v>43921</c:v>
                </c:pt>
                <c:pt idx="24">
                  <c:v>43922</c:v>
                </c:pt>
                <c:pt idx="25">
                  <c:v>43923</c:v>
                </c:pt>
                <c:pt idx="26">
                  <c:v>43924</c:v>
                </c:pt>
                <c:pt idx="27">
                  <c:v>43925</c:v>
                </c:pt>
                <c:pt idx="28">
                  <c:v>43926</c:v>
                </c:pt>
                <c:pt idx="29">
                  <c:v>43927</c:v>
                </c:pt>
              </c:numCache>
            </c:numRef>
          </c:cat>
          <c:val>
            <c:numRef>
              <c:f>'Daily Vermont Numbers '!$C$3:$C$34</c:f>
              <c:numCache>
                <c:formatCode>General</c:formatCode>
                <c:ptCount val="3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  <c:pt idx="11">
                  <c:v>3</c:v>
                </c:pt>
                <c:pt idx="12">
                  <c:v>7</c:v>
                </c:pt>
                <c:pt idx="13">
                  <c:v>20</c:v>
                </c:pt>
                <c:pt idx="14">
                  <c:v>3</c:v>
                </c:pt>
                <c:pt idx="15">
                  <c:v>23</c:v>
                </c:pt>
                <c:pt idx="16">
                  <c:v>20</c:v>
                </c:pt>
                <c:pt idx="17">
                  <c:v>28</c:v>
                </c:pt>
                <c:pt idx="18">
                  <c:v>35</c:v>
                </c:pt>
                <c:pt idx="19">
                  <c:v>26</c:v>
                </c:pt>
                <c:pt idx="20">
                  <c:v>28</c:v>
                </c:pt>
                <c:pt idx="21">
                  <c:v>24</c:v>
                </c:pt>
                <c:pt idx="22">
                  <c:v>21</c:v>
                </c:pt>
                <c:pt idx="23">
                  <c:v>37</c:v>
                </c:pt>
                <c:pt idx="24">
                  <c:v>28</c:v>
                </c:pt>
                <c:pt idx="25">
                  <c:v>17</c:v>
                </c:pt>
                <c:pt idx="26">
                  <c:v>51</c:v>
                </c:pt>
                <c:pt idx="27">
                  <c:v>71</c:v>
                </c:pt>
                <c:pt idx="28">
                  <c:v>52</c:v>
                </c:pt>
                <c:pt idx="2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CD-4D46-83F6-797620E3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9388367"/>
        <c:axId val="1824561775"/>
      </c:barChart>
      <c:dateAx>
        <c:axId val="182938836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561775"/>
        <c:crosses val="autoZero"/>
        <c:auto val="1"/>
        <c:lblOffset val="100"/>
        <c:baseTimeUnit val="days"/>
      </c:dateAx>
      <c:valAx>
        <c:axId val="1824561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388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'Daily Vermont Numbers '!$B$2</c:f>
              <c:strCache>
                <c:ptCount val="1"/>
                <c:pt idx="0">
                  <c:v># of existing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'Daily Vermont Numbers '!$A$3:$A$34</c:f>
              <c:numCache>
                <c:formatCode>m/d/yyyy</c:formatCode>
                <c:ptCount val="30"/>
                <c:pt idx="0">
                  <c:v>43898</c:v>
                </c:pt>
                <c:pt idx="1">
                  <c:v>43899</c:v>
                </c:pt>
                <c:pt idx="2">
                  <c:v>43900</c:v>
                </c:pt>
                <c:pt idx="3">
                  <c:v>43901</c:v>
                </c:pt>
                <c:pt idx="4">
                  <c:v>43902</c:v>
                </c:pt>
                <c:pt idx="5">
                  <c:v>43903</c:v>
                </c:pt>
                <c:pt idx="6">
                  <c:v>43904</c:v>
                </c:pt>
                <c:pt idx="7">
                  <c:v>43905</c:v>
                </c:pt>
                <c:pt idx="8">
                  <c:v>43906</c:v>
                </c:pt>
                <c:pt idx="9">
                  <c:v>43907</c:v>
                </c:pt>
                <c:pt idx="10">
                  <c:v>43908</c:v>
                </c:pt>
                <c:pt idx="11">
                  <c:v>43909</c:v>
                </c:pt>
                <c:pt idx="12">
                  <c:v>43910</c:v>
                </c:pt>
                <c:pt idx="13">
                  <c:v>43911</c:v>
                </c:pt>
                <c:pt idx="14">
                  <c:v>43912</c:v>
                </c:pt>
                <c:pt idx="15">
                  <c:v>43913</c:v>
                </c:pt>
                <c:pt idx="16">
                  <c:v>43914</c:v>
                </c:pt>
                <c:pt idx="17">
                  <c:v>43915</c:v>
                </c:pt>
                <c:pt idx="18">
                  <c:v>43916</c:v>
                </c:pt>
                <c:pt idx="19">
                  <c:v>43917</c:v>
                </c:pt>
                <c:pt idx="20">
                  <c:v>43918</c:v>
                </c:pt>
                <c:pt idx="21">
                  <c:v>43919</c:v>
                </c:pt>
                <c:pt idx="22">
                  <c:v>43920</c:v>
                </c:pt>
                <c:pt idx="23">
                  <c:v>43921</c:v>
                </c:pt>
                <c:pt idx="24">
                  <c:v>43922</c:v>
                </c:pt>
                <c:pt idx="25">
                  <c:v>43923</c:v>
                </c:pt>
                <c:pt idx="26">
                  <c:v>43924</c:v>
                </c:pt>
                <c:pt idx="27">
                  <c:v>43925</c:v>
                </c:pt>
                <c:pt idx="28">
                  <c:v>43926</c:v>
                </c:pt>
                <c:pt idx="29">
                  <c:v>43927</c:v>
                </c:pt>
              </c:numCache>
            </c:numRef>
          </c:cat>
          <c:val>
            <c:numRef>
              <c:f>'Daily Vermont Numbers '!$B$3:$B$34</c:f>
            </c:numRef>
          </c:val>
          <c:extLst>
            <c:ext xmlns:c16="http://schemas.microsoft.com/office/drawing/2014/chart" uri="{C3380CC4-5D6E-409C-BE32-E72D297353CC}">
              <c16:uniqueId val="{00000000-A0A3-4E51-9BB8-EFE82336FAFD}"/>
            </c:ext>
          </c:extLst>
        </c:ser>
        <c:ser>
          <c:idx val="1"/>
          <c:order val="1"/>
          <c:tx>
            <c:strRef>
              <c:f>'Daily Vermont Numbers '!$C$2</c:f>
              <c:strCache>
                <c:ptCount val="1"/>
                <c:pt idx="0">
                  <c:v># of new cases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'Daily Vermont Numbers '!$A$3:$A$34</c:f>
              <c:numCache>
                <c:formatCode>m/d/yyyy</c:formatCode>
                <c:ptCount val="30"/>
                <c:pt idx="0">
                  <c:v>43898</c:v>
                </c:pt>
                <c:pt idx="1">
                  <c:v>43899</c:v>
                </c:pt>
                <c:pt idx="2">
                  <c:v>43900</c:v>
                </c:pt>
                <c:pt idx="3">
                  <c:v>43901</c:v>
                </c:pt>
                <c:pt idx="4">
                  <c:v>43902</c:v>
                </c:pt>
                <c:pt idx="5">
                  <c:v>43903</c:v>
                </c:pt>
                <c:pt idx="6">
                  <c:v>43904</c:v>
                </c:pt>
                <c:pt idx="7">
                  <c:v>43905</c:v>
                </c:pt>
                <c:pt idx="8">
                  <c:v>43906</c:v>
                </c:pt>
                <c:pt idx="9">
                  <c:v>43907</c:v>
                </c:pt>
                <c:pt idx="10">
                  <c:v>43908</c:v>
                </c:pt>
                <c:pt idx="11">
                  <c:v>43909</c:v>
                </c:pt>
                <c:pt idx="12">
                  <c:v>43910</c:v>
                </c:pt>
                <c:pt idx="13">
                  <c:v>43911</c:v>
                </c:pt>
                <c:pt idx="14">
                  <c:v>43912</c:v>
                </c:pt>
                <c:pt idx="15">
                  <c:v>43913</c:v>
                </c:pt>
                <c:pt idx="16">
                  <c:v>43914</c:v>
                </c:pt>
                <c:pt idx="17">
                  <c:v>43915</c:v>
                </c:pt>
                <c:pt idx="18">
                  <c:v>43916</c:v>
                </c:pt>
                <c:pt idx="19">
                  <c:v>43917</c:v>
                </c:pt>
                <c:pt idx="20">
                  <c:v>43918</c:v>
                </c:pt>
                <c:pt idx="21">
                  <c:v>43919</c:v>
                </c:pt>
                <c:pt idx="22">
                  <c:v>43920</c:v>
                </c:pt>
                <c:pt idx="23">
                  <c:v>43921</c:v>
                </c:pt>
                <c:pt idx="24">
                  <c:v>43922</c:v>
                </c:pt>
                <c:pt idx="25">
                  <c:v>43923</c:v>
                </c:pt>
                <c:pt idx="26">
                  <c:v>43924</c:v>
                </c:pt>
                <c:pt idx="27">
                  <c:v>43925</c:v>
                </c:pt>
                <c:pt idx="28">
                  <c:v>43926</c:v>
                </c:pt>
                <c:pt idx="29">
                  <c:v>43927</c:v>
                </c:pt>
              </c:numCache>
            </c:numRef>
          </c:cat>
          <c:val>
            <c:numRef>
              <c:f>'Daily Vermont Numbers '!$C$3:$C$34</c:f>
            </c:numRef>
          </c:val>
          <c:extLst>
            <c:ext xmlns:c16="http://schemas.microsoft.com/office/drawing/2014/chart" uri="{C3380CC4-5D6E-409C-BE32-E72D297353CC}">
              <c16:uniqueId val="{00000001-A0A3-4E51-9BB8-EFE82336FAFD}"/>
            </c:ext>
          </c:extLst>
        </c:ser>
        <c:ser>
          <c:idx val="2"/>
          <c:order val="2"/>
          <c:tx>
            <c:strRef>
              <c:f>'Daily Vermont Numbers '!$D$2</c:f>
              <c:strCache>
                <c:ptCount val="1"/>
                <c:pt idx="0">
                  <c:v># of cases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'Daily Vermont Numbers '!$A$3:$A$34</c:f>
              <c:numCache>
                <c:formatCode>m/d/yyyy</c:formatCode>
                <c:ptCount val="30"/>
                <c:pt idx="0">
                  <c:v>43898</c:v>
                </c:pt>
                <c:pt idx="1">
                  <c:v>43899</c:v>
                </c:pt>
                <c:pt idx="2">
                  <c:v>43900</c:v>
                </c:pt>
                <c:pt idx="3">
                  <c:v>43901</c:v>
                </c:pt>
                <c:pt idx="4">
                  <c:v>43902</c:v>
                </c:pt>
                <c:pt idx="5">
                  <c:v>43903</c:v>
                </c:pt>
                <c:pt idx="6">
                  <c:v>43904</c:v>
                </c:pt>
                <c:pt idx="7">
                  <c:v>43905</c:v>
                </c:pt>
                <c:pt idx="8">
                  <c:v>43906</c:v>
                </c:pt>
                <c:pt idx="9">
                  <c:v>43907</c:v>
                </c:pt>
                <c:pt idx="10">
                  <c:v>43908</c:v>
                </c:pt>
                <c:pt idx="11">
                  <c:v>43909</c:v>
                </c:pt>
                <c:pt idx="12">
                  <c:v>43910</c:v>
                </c:pt>
                <c:pt idx="13">
                  <c:v>43911</c:v>
                </c:pt>
                <c:pt idx="14">
                  <c:v>43912</c:v>
                </c:pt>
                <c:pt idx="15">
                  <c:v>43913</c:v>
                </c:pt>
                <c:pt idx="16">
                  <c:v>43914</c:v>
                </c:pt>
                <c:pt idx="17">
                  <c:v>43915</c:v>
                </c:pt>
                <c:pt idx="18">
                  <c:v>43916</c:v>
                </c:pt>
                <c:pt idx="19">
                  <c:v>43917</c:v>
                </c:pt>
                <c:pt idx="20">
                  <c:v>43918</c:v>
                </c:pt>
                <c:pt idx="21">
                  <c:v>43919</c:v>
                </c:pt>
                <c:pt idx="22">
                  <c:v>43920</c:v>
                </c:pt>
                <c:pt idx="23">
                  <c:v>43921</c:v>
                </c:pt>
                <c:pt idx="24">
                  <c:v>43922</c:v>
                </c:pt>
                <c:pt idx="25">
                  <c:v>43923</c:v>
                </c:pt>
                <c:pt idx="26">
                  <c:v>43924</c:v>
                </c:pt>
                <c:pt idx="27">
                  <c:v>43925</c:v>
                </c:pt>
                <c:pt idx="28">
                  <c:v>43926</c:v>
                </c:pt>
                <c:pt idx="29">
                  <c:v>43927</c:v>
                </c:pt>
              </c:numCache>
            </c:numRef>
          </c:cat>
          <c:val>
            <c:numRef>
              <c:f>'Daily Vermont Numbers '!$D$3:$D$34</c:f>
              <c:numCache>
                <c:formatCode>General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  <c:pt idx="7">
                  <c:v>8</c:v>
                </c:pt>
                <c:pt idx="8">
                  <c:v>12</c:v>
                </c:pt>
                <c:pt idx="9">
                  <c:v>17</c:v>
                </c:pt>
                <c:pt idx="10">
                  <c:v>19</c:v>
                </c:pt>
                <c:pt idx="11">
                  <c:v>22</c:v>
                </c:pt>
                <c:pt idx="12">
                  <c:v>29</c:v>
                </c:pt>
                <c:pt idx="13">
                  <c:v>49</c:v>
                </c:pt>
                <c:pt idx="14">
                  <c:v>52</c:v>
                </c:pt>
                <c:pt idx="15">
                  <c:v>75</c:v>
                </c:pt>
                <c:pt idx="16">
                  <c:v>95</c:v>
                </c:pt>
                <c:pt idx="17">
                  <c:v>123</c:v>
                </c:pt>
                <c:pt idx="18">
                  <c:v>158</c:v>
                </c:pt>
                <c:pt idx="19">
                  <c:v>183</c:v>
                </c:pt>
                <c:pt idx="20">
                  <c:v>211</c:v>
                </c:pt>
                <c:pt idx="21">
                  <c:v>235</c:v>
                </c:pt>
                <c:pt idx="22">
                  <c:v>256</c:v>
                </c:pt>
                <c:pt idx="23">
                  <c:v>293</c:v>
                </c:pt>
                <c:pt idx="24">
                  <c:v>321</c:v>
                </c:pt>
                <c:pt idx="25">
                  <c:v>338</c:v>
                </c:pt>
                <c:pt idx="26">
                  <c:v>389</c:v>
                </c:pt>
                <c:pt idx="27">
                  <c:v>460</c:v>
                </c:pt>
                <c:pt idx="28">
                  <c:v>512</c:v>
                </c:pt>
                <c:pt idx="29">
                  <c:v>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A3-4E51-9BB8-EFE82336F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1902511"/>
        <c:axId val="1824571759"/>
      </c:barChart>
      <c:lineChart>
        <c:grouping val="standard"/>
        <c:varyColors val="0"/>
        <c:ser>
          <c:idx val="3"/>
          <c:order val="3"/>
          <c:tx>
            <c:strRef>
              <c:f>'Daily Vermont Numbers '!$E$2</c:f>
              <c:strCache>
                <c:ptCount val="1"/>
                <c:pt idx="0">
                  <c:v>Growth Rate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'Daily Vermont Numbers '!$A$3:$A$34</c:f>
              <c:numCache>
                <c:formatCode>m/d/yyyy</c:formatCode>
                <c:ptCount val="30"/>
                <c:pt idx="0">
                  <c:v>43898</c:v>
                </c:pt>
                <c:pt idx="1">
                  <c:v>43899</c:v>
                </c:pt>
                <c:pt idx="2">
                  <c:v>43900</c:v>
                </c:pt>
                <c:pt idx="3">
                  <c:v>43901</c:v>
                </c:pt>
                <c:pt idx="4">
                  <c:v>43902</c:v>
                </c:pt>
                <c:pt idx="5">
                  <c:v>43903</c:v>
                </c:pt>
                <c:pt idx="6">
                  <c:v>43904</c:v>
                </c:pt>
                <c:pt idx="7">
                  <c:v>43905</c:v>
                </c:pt>
                <c:pt idx="8">
                  <c:v>43906</c:v>
                </c:pt>
                <c:pt idx="9">
                  <c:v>43907</c:v>
                </c:pt>
                <c:pt idx="10">
                  <c:v>43908</c:v>
                </c:pt>
                <c:pt idx="11">
                  <c:v>43909</c:v>
                </c:pt>
                <c:pt idx="12">
                  <c:v>43910</c:v>
                </c:pt>
                <c:pt idx="13">
                  <c:v>43911</c:v>
                </c:pt>
                <c:pt idx="14">
                  <c:v>43912</c:v>
                </c:pt>
                <c:pt idx="15">
                  <c:v>43913</c:v>
                </c:pt>
                <c:pt idx="16">
                  <c:v>43914</c:v>
                </c:pt>
                <c:pt idx="17">
                  <c:v>43915</c:v>
                </c:pt>
                <c:pt idx="18">
                  <c:v>43916</c:v>
                </c:pt>
                <c:pt idx="19">
                  <c:v>43917</c:v>
                </c:pt>
                <c:pt idx="20">
                  <c:v>43918</c:v>
                </c:pt>
                <c:pt idx="21">
                  <c:v>43919</c:v>
                </c:pt>
                <c:pt idx="22">
                  <c:v>43920</c:v>
                </c:pt>
                <c:pt idx="23">
                  <c:v>43921</c:v>
                </c:pt>
                <c:pt idx="24">
                  <c:v>43922</c:v>
                </c:pt>
                <c:pt idx="25">
                  <c:v>43923</c:v>
                </c:pt>
                <c:pt idx="26">
                  <c:v>43924</c:v>
                </c:pt>
                <c:pt idx="27">
                  <c:v>43925</c:v>
                </c:pt>
                <c:pt idx="28">
                  <c:v>43926</c:v>
                </c:pt>
                <c:pt idx="29">
                  <c:v>43927</c:v>
                </c:pt>
              </c:numCache>
            </c:numRef>
          </c:cat>
          <c:val>
            <c:numRef>
              <c:f>'Daily Vermont Numbers '!$E$3:$E$34</c:f>
              <c:numCache>
                <c:formatCode>0.00%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1.5</c:v>
                </c:pt>
                <c:pt idx="7">
                  <c:v>0.6</c:v>
                </c:pt>
                <c:pt idx="8">
                  <c:v>0.5</c:v>
                </c:pt>
                <c:pt idx="9">
                  <c:v>0.41666666666666669</c:v>
                </c:pt>
                <c:pt idx="10">
                  <c:v>0.11764705882352941</c:v>
                </c:pt>
                <c:pt idx="11">
                  <c:v>0.15789473684210525</c:v>
                </c:pt>
                <c:pt idx="12">
                  <c:v>0.31818181818181818</c:v>
                </c:pt>
                <c:pt idx="13">
                  <c:v>0.68965517241379315</c:v>
                </c:pt>
                <c:pt idx="14">
                  <c:v>6.1224489795918366E-2</c:v>
                </c:pt>
                <c:pt idx="15">
                  <c:v>0.44230769230769229</c:v>
                </c:pt>
                <c:pt idx="16">
                  <c:v>0.26666666666666666</c:v>
                </c:pt>
                <c:pt idx="17">
                  <c:v>0.29473684210526313</c:v>
                </c:pt>
                <c:pt idx="18">
                  <c:v>0.28455284552845528</c:v>
                </c:pt>
                <c:pt idx="19">
                  <c:v>0.15822784810126583</c:v>
                </c:pt>
                <c:pt idx="20">
                  <c:v>0.15300546448087432</c:v>
                </c:pt>
                <c:pt idx="21">
                  <c:v>0.11374407582938388</c:v>
                </c:pt>
                <c:pt idx="22">
                  <c:v>8.9361702127659579E-2</c:v>
                </c:pt>
                <c:pt idx="23">
                  <c:v>0.14453125</c:v>
                </c:pt>
                <c:pt idx="24">
                  <c:v>9.556313993174062E-2</c:v>
                </c:pt>
                <c:pt idx="25">
                  <c:v>5.2959501557632398E-2</c:v>
                </c:pt>
                <c:pt idx="26">
                  <c:v>0.15088757396449703</c:v>
                </c:pt>
                <c:pt idx="27">
                  <c:v>0.18251928020565553</c:v>
                </c:pt>
                <c:pt idx="28">
                  <c:v>0.11304347826086956</c:v>
                </c:pt>
                <c:pt idx="29">
                  <c:v>4.296875E-2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A3-4E51-9BB8-EFE82336F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1903711"/>
        <c:axId val="1824574255"/>
      </c:lineChart>
      <c:dateAx>
        <c:axId val="174190251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571759"/>
        <c:crosses val="autoZero"/>
        <c:auto val="1"/>
        <c:lblOffset val="100"/>
        <c:baseTimeUnit val="days"/>
      </c:dateAx>
      <c:valAx>
        <c:axId val="1824571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902511"/>
        <c:crosses val="autoZero"/>
        <c:crossBetween val="between"/>
      </c:valAx>
      <c:valAx>
        <c:axId val="1824574255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903711"/>
        <c:crosses val="max"/>
        <c:crossBetween val="between"/>
      </c:valAx>
      <c:dateAx>
        <c:axId val="174190371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2457425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'Daily Vermont Numbers '!$B$2</c:f>
              <c:strCache>
                <c:ptCount val="1"/>
                <c:pt idx="0">
                  <c:v># of existing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'Daily Vermont Numbers '!$A$3:$A$34</c:f>
              <c:numCache>
                <c:formatCode>m/d/yyyy</c:formatCode>
                <c:ptCount val="30"/>
                <c:pt idx="0">
                  <c:v>43898</c:v>
                </c:pt>
                <c:pt idx="1">
                  <c:v>43899</c:v>
                </c:pt>
                <c:pt idx="2">
                  <c:v>43900</c:v>
                </c:pt>
                <c:pt idx="3">
                  <c:v>43901</c:v>
                </c:pt>
                <c:pt idx="4">
                  <c:v>43902</c:v>
                </c:pt>
                <c:pt idx="5">
                  <c:v>43903</c:v>
                </c:pt>
                <c:pt idx="6">
                  <c:v>43904</c:v>
                </c:pt>
                <c:pt idx="7">
                  <c:v>43905</c:v>
                </c:pt>
                <c:pt idx="8">
                  <c:v>43906</c:v>
                </c:pt>
                <c:pt idx="9">
                  <c:v>43907</c:v>
                </c:pt>
                <c:pt idx="10">
                  <c:v>43908</c:v>
                </c:pt>
                <c:pt idx="11">
                  <c:v>43909</c:v>
                </c:pt>
                <c:pt idx="12">
                  <c:v>43910</c:v>
                </c:pt>
                <c:pt idx="13">
                  <c:v>43911</c:v>
                </c:pt>
                <c:pt idx="14">
                  <c:v>43912</c:v>
                </c:pt>
                <c:pt idx="15">
                  <c:v>43913</c:v>
                </c:pt>
                <c:pt idx="16">
                  <c:v>43914</c:v>
                </c:pt>
                <c:pt idx="17">
                  <c:v>43915</c:v>
                </c:pt>
                <c:pt idx="18">
                  <c:v>43916</c:v>
                </c:pt>
                <c:pt idx="19">
                  <c:v>43917</c:v>
                </c:pt>
                <c:pt idx="20">
                  <c:v>43918</c:v>
                </c:pt>
                <c:pt idx="21">
                  <c:v>43919</c:v>
                </c:pt>
                <c:pt idx="22">
                  <c:v>43920</c:v>
                </c:pt>
                <c:pt idx="23">
                  <c:v>43921</c:v>
                </c:pt>
                <c:pt idx="24">
                  <c:v>43922</c:v>
                </c:pt>
                <c:pt idx="25">
                  <c:v>43923</c:v>
                </c:pt>
                <c:pt idx="26">
                  <c:v>43924</c:v>
                </c:pt>
                <c:pt idx="27">
                  <c:v>43925</c:v>
                </c:pt>
                <c:pt idx="28">
                  <c:v>43926</c:v>
                </c:pt>
                <c:pt idx="29">
                  <c:v>43927</c:v>
                </c:pt>
              </c:numCache>
            </c:numRef>
          </c:cat>
          <c:val>
            <c:numRef>
              <c:f>'Daily Vermont Numbers '!$B$3:$B$34</c:f>
            </c:numRef>
          </c:val>
          <c:extLst>
            <c:ext xmlns:c16="http://schemas.microsoft.com/office/drawing/2014/chart" uri="{C3380CC4-5D6E-409C-BE32-E72D297353CC}">
              <c16:uniqueId val="{00000000-4CDA-4B05-9002-52C3E3D421D0}"/>
            </c:ext>
          </c:extLst>
        </c:ser>
        <c:ser>
          <c:idx val="1"/>
          <c:order val="1"/>
          <c:tx>
            <c:strRef>
              <c:f>'Daily Vermont Numbers '!$C$2</c:f>
              <c:strCache>
                <c:ptCount val="1"/>
                <c:pt idx="0">
                  <c:v># of new cases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'Daily Vermont Numbers '!$A$3:$A$34</c:f>
              <c:numCache>
                <c:formatCode>m/d/yyyy</c:formatCode>
                <c:ptCount val="30"/>
                <c:pt idx="0">
                  <c:v>43898</c:v>
                </c:pt>
                <c:pt idx="1">
                  <c:v>43899</c:v>
                </c:pt>
                <c:pt idx="2">
                  <c:v>43900</c:v>
                </c:pt>
                <c:pt idx="3">
                  <c:v>43901</c:v>
                </c:pt>
                <c:pt idx="4">
                  <c:v>43902</c:v>
                </c:pt>
                <c:pt idx="5">
                  <c:v>43903</c:v>
                </c:pt>
                <c:pt idx="6">
                  <c:v>43904</c:v>
                </c:pt>
                <c:pt idx="7">
                  <c:v>43905</c:v>
                </c:pt>
                <c:pt idx="8">
                  <c:v>43906</c:v>
                </c:pt>
                <c:pt idx="9">
                  <c:v>43907</c:v>
                </c:pt>
                <c:pt idx="10">
                  <c:v>43908</c:v>
                </c:pt>
                <c:pt idx="11">
                  <c:v>43909</c:v>
                </c:pt>
                <c:pt idx="12">
                  <c:v>43910</c:v>
                </c:pt>
                <c:pt idx="13">
                  <c:v>43911</c:v>
                </c:pt>
                <c:pt idx="14">
                  <c:v>43912</c:v>
                </c:pt>
                <c:pt idx="15">
                  <c:v>43913</c:v>
                </c:pt>
                <c:pt idx="16">
                  <c:v>43914</c:v>
                </c:pt>
                <c:pt idx="17">
                  <c:v>43915</c:v>
                </c:pt>
                <c:pt idx="18">
                  <c:v>43916</c:v>
                </c:pt>
                <c:pt idx="19">
                  <c:v>43917</c:v>
                </c:pt>
                <c:pt idx="20">
                  <c:v>43918</c:v>
                </c:pt>
                <c:pt idx="21">
                  <c:v>43919</c:v>
                </c:pt>
                <c:pt idx="22">
                  <c:v>43920</c:v>
                </c:pt>
                <c:pt idx="23">
                  <c:v>43921</c:v>
                </c:pt>
                <c:pt idx="24">
                  <c:v>43922</c:v>
                </c:pt>
                <c:pt idx="25">
                  <c:v>43923</c:v>
                </c:pt>
                <c:pt idx="26">
                  <c:v>43924</c:v>
                </c:pt>
                <c:pt idx="27">
                  <c:v>43925</c:v>
                </c:pt>
                <c:pt idx="28">
                  <c:v>43926</c:v>
                </c:pt>
                <c:pt idx="29">
                  <c:v>43927</c:v>
                </c:pt>
              </c:numCache>
            </c:numRef>
          </c:cat>
          <c:val>
            <c:numRef>
              <c:f>'Daily Vermont Numbers '!$C$3:$C$34</c:f>
            </c:numRef>
          </c:val>
          <c:extLst>
            <c:ext xmlns:c16="http://schemas.microsoft.com/office/drawing/2014/chart" uri="{C3380CC4-5D6E-409C-BE32-E72D297353CC}">
              <c16:uniqueId val="{00000001-4CDA-4B05-9002-52C3E3D421D0}"/>
            </c:ext>
          </c:extLst>
        </c:ser>
        <c:ser>
          <c:idx val="2"/>
          <c:order val="2"/>
          <c:tx>
            <c:strRef>
              <c:f>'Daily Vermont Numbers '!$D$2</c:f>
              <c:strCache>
                <c:ptCount val="1"/>
                <c:pt idx="0">
                  <c:v># of cases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'Daily Vermont Numbers '!$A$3:$A$34</c:f>
              <c:numCache>
                <c:formatCode>m/d/yyyy</c:formatCode>
                <c:ptCount val="30"/>
                <c:pt idx="0">
                  <c:v>43898</c:v>
                </c:pt>
                <c:pt idx="1">
                  <c:v>43899</c:v>
                </c:pt>
                <c:pt idx="2">
                  <c:v>43900</c:v>
                </c:pt>
                <c:pt idx="3">
                  <c:v>43901</c:v>
                </c:pt>
                <c:pt idx="4">
                  <c:v>43902</c:v>
                </c:pt>
                <c:pt idx="5">
                  <c:v>43903</c:v>
                </c:pt>
                <c:pt idx="6">
                  <c:v>43904</c:v>
                </c:pt>
                <c:pt idx="7">
                  <c:v>43905</c:v>
                </c:pt>
                <c:pt idx="8">
                  <c:v>43906</c:v>
                </c:pt>
                <c:pt idx="9">
                  <c:v>43907</c:v>
                </c:pt>
                <c:pt idx="10">
                  <c:v>43908</c:v>
                </c:pt>
                <c:pt idx="11">
                  <c:v>43909</c:v>
                </c:pt>
                <c:pt idx="12">
                  <c:v>43910</c:v>
                </c:pt>
                <c:pt idx="13">
                  <c:v>43911</c:v>
                </c:pt>
                <c:pt idx="14">
                  <c:v>43912</c:v>
                </c:pt>
                <c:pt idx="15">
                  <c:v>43913</c:v>
                </c:pt>
                <c:pt idx="16">
                  <c:v>43914</c:v>
                </c:pt>
                <c:pt idx="17">
                  <c:v>43915</c:v>
                </c:pt>
                <c:pt idx="18">
                  <c:v>43916</c:v>
                </c:pt>
                <c:pt idx="19">
                  <c:v>43917</c:v>
                </c:pt>
                <c:pt idx="20">
                  <c:v>43918</c:v>
                </c:pt>
                <c:pt idx="21">
                  <c:v>43919</c:v>
                </c:pt>
                <c:pt idx="22">
                  <c:v>43920</c:v>
                </c:pt>
                <c:pt idx="23">
                  <c:v>43921</c:v>
                </c:pt>
                <c:pt idx="24">
                  <c:v>43922</c:v>
                </c:pt>
                <c:pt idx="25">
                  <c:v>43923</c:v>
                </c:pt>
                <c:pt idx="26">
                  <c:v>43924</c:v>
                </c:pt>
                <c:pt idx="27">
                  <c:v>43925</c:v>
                </c:pt>
                <c:pt idx="28">
                  <c:v>43926</c:v>
                </c:pt>
                <c:pt idx="29">
                  <c:v>43927</c:v>
                </c:pt>
              </c:numCache>
            </c:numRef>
          </c:cat>
          <c:val>
            <c:numRef>
              <c:f>'Daily Vermont Numbers '!$D$3:$D$34</c:f>
            </c:numRef>
          </c:val>
          <c:extLst>
            <c:ext xmlns:c16="http://schemas.microsoft.com/office/drawing/2014/chart" uri="{C3380CC4-5D6E-409C-BE32-E72D297353CC}">
              <c16:uniqueId val="{00000002-4CDA-4B05-9002-52C3E3D421D0}"/>
            </c:ext>
          </c:extLst>
        </c:ser>
        <c:ser>
          <c:idx val="3"/>
          <c:order val="3"/>
          <c:tx>
            <c:strRef>
              <c:f>'Daily Vermont Numbers '!$E$2</c:f>
              <c:strCache>
                <c:ptCount val="1"/>
                <c:pt idx="0">
                  <c:v>Growth Rate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'Daily Vermont Numbers '!$A$3:$A$34</c:f>
              <c:numCache>
                <c:formatCode>m/d/yyyy</c:formatCode>
                <c:ptCount val="30"/>
                <c:pt idx="0">
                  <c:v>43898</c:v>
                </c:pt>
                <c:pt idx="1">
                  <c:v>43899</c:v>
                </c:pt>
                <c:pt idx="2">
                  <c:v>43900</c:v>
                </c:pt>
                <c:pt idx="3">
                  <c:v>43901</c:v>
                </c:pt>
                <c:pt idx="4">
                  <c:v>43902</c:v>
                </c:pt>
                <c:pt idx="5">
                  <c:v>43903</c:v>
                </c:pt>
                <c:pt idx="6">
                  <c:v>43904</c:v>
                </c:pt>
                <c:pt idx="7">
                  <c:v>43905</c:v>
                </c:pt>
                <c:pt idx="8">
                  <c:v>43906</c:v>
                </c:pt>
                <c:pt idx="9">
                  <c:v>43907</c:v>
                </c:pt>
                <c:pt idx="10">
                  <c:v>43908</c:v>
                </c:pt>
                <c:pt idx="11">
                  <c:v>43909</c:v>
                </c:pt>
                <c:pt idx="12">
                  <c:v>43910</c:v>
                </c:pt>
                <c:pt idx="13">
                  <c:v>43911</c:v>
                </c:pt>
                <c:pt idx="14">
                  <c:v>43912</c:v>
                </c:pt>
                <c:pt idx="15">
                  <c:v>43913</c:v>
                </c:pt>
                <c:pt idx="16">
                  <c:v>43914</c:v>
                </c:pt>
                <c:pt idx="17">
                  <c:v>43915</c:v>
                </c:pt>
                <c:pt idx="18">
                  <c:v>43916</c:v>
                </c:pt>
                <c:pt idx="19">
                  <c:v>43917</c:v>
                </c:pt>
                <c:pt idx="20">
                  <c:v>43918</c:v>
                </c:pt>
                <c:pt idx="21">
                  <c:v>43919</c:v>
                </c:pt>
                <c:pt idx="22">
                  <c:v>43920</c:v>
                </c:pt>
                <c:pt idx="23">
                  <c:v>43921</c:v>
                </c:pt>
                <c:pt idx="24">
                  <c:v>43922</c:v>
                </c:pt>
                <c:pt idx="25">
                  <c:v>43923</c:v>
                </c:pt>
                <c:pt idx="26">
                  <c:v>43924</c:v>
                </c:pt>
                <c:pt idx="27">
                  <c:v>43925</c:v>
                </c:pt>
                <c:pt idx="28">
                  <c:v>43926</c:v>
                </c:pt>
                <c:pt idx="29">
                  <c:v>43927</c:v>
                </c:pt>
              </c:numCache>
            </c:numRef>
          </c:cat>
          <c:val>
            <c:numRef>
              <c:f>'Daily Vermont Numbers '!$E$3:$E$34</c:f>
            </c:numRef>
          </c:val>
          <c:extLst>
            <c:ext xmlns:c16="http://schemas.microsoft.com/office/drawing/2014/chart" uri="{C3380CC4-5D6E-409C-BE32-E72D297353CC}">
              <c16:uniqueId val="{00000003-4CDA-4B05-9002-52C3E3D421D0}"/>
            </c:ext>
          </c:extLst>
        </c:ser>
        <c:ser>
          <c:idx val="4"/>
          <c:order val="4"/>
          <c:tx>
            <c:strRef>
              <c:f>'Daily Vermont Numbers '!$F$2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'Daily Vermont Numbers '!$A$3:$A$34</c:f>
              <c:numCache>
                <c:formatCode>m/d/yyyy</c:formatCode>
                <c:ptCount val="30"/>
                <c:pt idx="0">
                  <c:v>43898</c:v>
                </c:pt>
                <c:pt idx="1">
                  <c:v>43899</c:v>
                </c:pt>
                <c:pt idx="2">
                  <c:v>43900</c:v>
                </c:pt>
                <c:pt idx="3">
                  <c:v>43901</c:v>
                </c:pt>
                <c:pt idx="4">
                  <c:v>43902</c:v>
                </c:pt>
                <c:pt idx="5">
                  <c:v>43903</c:v>
                </c:pt>
                <c:pt idx="6">
                  <c:v>43904</c:v>
                </c:pt>
                <c:pt idx="7">
                  <c:v>43905</c:v>
                </c:pt>
                <c:pt idx="8">
                  <c:v>43906</c:v>
                </c:pt>
                <c:pt idx="9">
                  <c:v>43907</c:v>
                </c:pt>
                <c:pt idx="10">
                  <c:v>43908</c:v>
                </c:pt>
                <c:pt idx="11">
                  <c:v>43909</c:v>
                </c:pt>
                <c:pt idx="12">
                  <c:v>43910</c:v>
                </c:pt>
                <c:pt idx="13">
                  <c:v>43911</c:v>
                </c:pt>
                <c:pt idx="14">
                  <c:v>43912</c:v>
                </c:pt>
                <c:pt idx="15">
                  <c:v>43913</c:v>
                </c:pt>
                <c:pt idx="16">
                  <c:v>43914</c:v>
                </c:pt>
                <c:pt idx="17">
                  <c:v>43915</c:v>
                </c:pt>
                <c:pt idx="18">
                  <c:v>43916</c:v>
                </c:pt>
                <c:pt idx="19">
                  <c:v>43917</c:v>
                </c:pt>
                <c:pt idx="20">
                  <c:v>43918</c:v>
                </c:pt>
                <c:pt idx="21">
                  <c:v>43919</c:v>
                </c:pt>
                <c:pt idx="22">
                  <c:v>43920</c:v>
                </c:pt>
                <c:pt idx="23">
                  <c:v>43921</c:v>
                </c:pt>
                <c:pt idx="24">
                  <c:v>43922</c:v>
                </c:pt>
                <c:pt idx="25">
                  <c:v>43923</c:v>
                </c:pt>
                <c:pt idx="26">
                  <c:v>43924</c:v>
                </c:pt>
                <c:pt idx="27">
                  <c:v>43925</c:v>
                </c:pt>
                <c:pt idx="28">
                  <c:v>43926</c:v>
                </c:pt>
                <c:pt idx="29">
                  <c:v>43927</c:v>
                </c:pt>
              </c:numCache>
            </c:numRef>
          </c:cat>
          <c:val>
            <c:numRef>
              <c:f>'Daily Vermont Numbers '!$F$3:$F$34</c:f>
            </c:numRef>
          </c:val>
          <c:extLst>
            <c:ext xmlns:c16="http://schemas.microsoft.com/office/drawing/2014/chart" uri="{C3380CC4-5D6E-409C-BE32-E72D297353CC}">
              <c16:uniqueId val="{00000004-4CDA-4B05-9002-52C3E3D421D0}"/>
            </c:ext>
          </c:extLst>
        </c:ser>
        <c:ser>
          <c:idx val="5"/>
          <c:order val="5"/>
          <c:tx>
            <c:strRef>
              <c:f>'Daily Vermont Numbers '!$G$2</c:f>
              <c:strCache>
                <c:ptCount val="1"/>
                <c:pt idx="0">
                  <c:v>Daily Test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'Daily Vermont Numbers '!$A$3:$A$34</c:f>
              <c:numCache>
                <c:formatCode>m/d/yyyy</c:formatCode>
                <c:ptCount val="30"/>
                <c:pt idx="0">
                  <c:v>43898</c:v>
                </c:pt>
                <c:pt idx="1">
                  <c:v>43899</c:v>
                </c:pt>
                <c:pt idx="2">
                  <c:v>43900</c:v>
                </c:pt>
                <c:pt idx="3">
                  <c:v>43901</c:v>
                </c:pt>
                <c:pt idx="4">
                  <c:v>43902</c:v>
                </c:pt>
                <c:pt idx="5">
                  <c:v>43903</c:v>
                </c:pt>
                <c:pt idx="6">
                  <c:v>43904</c:v>
                </c:pt>
                <c:pt idx="7">
                  <c:v>43905</c:v>
                </c:pt>
                <c:pt idx="8">
                  <c:v>43906</c:v>
                </c:pt>
                <c:pt idx="9">
                  <c:v>43907</c:v>
                </c:pt>
                <c:pt idx="10">
                  <c:v>43908</c:v>
                </c:pt>
                <c:pt idx="11">
                  <c:v>43909</c:v>
                </c:pt>
                <c:pt idx="12">
                  <c:v>43910</c:v>
                </c:pt>
                <c:pt idx="13">
                  <c:v>43911</c:v>
                </c:pt>
                <c:pt idx="14">
                  <c:v>43912</c:v>
                </c:pt>
                <c:pt idx="15">
                  <c:v>43913</c:v>
                </c:pt>
                <c:pt idx="16">
                  <c:v>43914</c:v>
                </c:pt>
                <c:pt idx="17">
                  <c:v>43915</c:v>
                </c:pt>
                <c:pt idx="18">
                  <c:v>43916</c:v>
                </c:pt>
                <c:pt idx="19">
                  <c:v>43917</c:v>
                </c:pt>
                <c:pt idx="20">
                  <c:v>43918</c:v>
                </c:pt>
                <c:pt idx="21">
                  <c:v>43919</c:v>
                </c:pt>
                <c:pt idx="22">
                  <c:v>43920</c:v>
                </c:pt>
                <c:pt idx="23">
                  <c:v>43921</c:v>
                </c:pt>
                <c:pt idx="24">
                  <c:v>43922</c:v>
                </c:pt>
                <c:pt idx="25">
                  <c:v>43923</c:v>
                </c:pt>
                <c:pt idx="26">
                  <c:v>43924</c:v>
                </c:pt>
                <c:pt idx="27">
                  <c:v>43925</c:v>
                </c:pt>
                <c:pt idx="28">
                  <c:v>43926</c:v>
                </c:pt>
                <c:pt idx="29">
                  <c:v>43927</c:v>
                </c:pt>
              </c:numCache>
            </c:numRef>
          </c:cat>
          <c:val>
            <c:numRef>
              <c:f>'Daily Vermont Numbers '!$G$3:$G$34</c:f>
            </c:numRef>
          </c:val>
          <c:extLst>
            <c:ext xmlns:c16="http://schemas.microsoft.com/office/drawing/2014/chart" uri="{C3380CC4-5D6E-409C-BE32-E72D297353CC}">
              <c16:uniqueId val="{00000005-4CDA-4B05-9002-52C3E3D421D0}"/>
            </c:ext>
          </c:extLst>
        </c:ser>
        <c:ser>
          <c:idx val="6"/>
          <c:order val="6"/>
          <c:tx>
            <c:strRef>
              <c:f>'Daily Vermont Numbers '!$H$2</c:f>
              <c:strCache>
                <c:ptCount val="1"/>
                <c:pt idx="0">
                  <c:v>Total Tests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'Daily Vermont Numbers '!$A$3:$A$34</c:f>
              <c:numCache>
                <c:formatCode>m/d/yyyy</c:formatCode>
                <c:ptCount val="30"/>
                <c:pt idx="0">
                  <c:v>43898</c:v>
                </c:pt>
                <c:pt idx="1">
                  <c:v>43899</c:v>
                </c:pt>
                <c:pt idx="2">
                  <c:v>43900</c:v>
                </c:pt>
                <c:pt idx="3">
                  <c:v>43901</c:v>
                </c:pt>
                <c:pt idx="4">
                  <c:v>43902</c:v>
                </c:pt>
                <c:pt idx="5">
                  <c:v>43903</c:v>
                </c:pt>
                <c:pt idx="6">
                  <c:v>43904</c:v>
                </c:pt>
                <c:pt idx="7">
                  <c:v>43905</c:v>
                </c:pt>
                <c:pt idx="8">
                  <c:v>43906</c:v>
                </c:pt>
                <c:pt idx="9">
                  <c:v>43907</c:v>
                </c:pt>
                <c:pt idx="10">
                  <c:v>43908</c:v>
                </c:pt>
                <c:pt idx="11">
                  <c:v>43909</c:v>
                </c:pt>
                <c:pt idx="12">
                  <c:v>43910</c:v>
                </c:pt>
                <c:pt idx="13">
                  <c:v>43911</c:v>
                </c:pt>
                <c:pt idx="14">
                  <c:v>43912</c:v>
                </c:pt>
                <c:pt idx="15">
                  <c:v>43913</c:v>
                </c:pt>
                <c:pt idx="16">
                  <c:v>43914</c:v>
                </c:pt>
                <c:pt idx="17">
                  <c:v>43915</c:v>
                </c:pt>
                <c:pt idx="18">
                  <c:v>43916</c:v>
                </c:pt>
                <c:pt idx="19">
                  <c:v>43917</c:v>
                </c:pt>
                <c:pt idx="20">
                  <c:v>43918</c:v>
                </c:pt>
                <c:pt idx="21">
                  <c:v>43919</c:v>
                </c:pt>
                <c:pt idx="22">
                  <c:v>43920</c:v>
                </c:pt>
                <c:pt idx="23">
                  <c:v>43921</c:v>
                </c:pt>
                <c:pt idx="24">
                  <c:v>43922</c:v>
                </c:pt>
                <c:pt idx="25">
                  <c:v>43923</c:v>
                </c:pt>
                <c:pt idx="26">
                  <c:v>43924</c:v>
                </c:pt>
                <c:pt idx="27">
                  <c:v>43925</c:v>
                </c:pt>
                <c:pt idx="28">
                  <c:v>43926</c:v>
                </c:pt>
                <c:pt idx="29">
                  <c:v>43927</c:v>
                </c:pt>
              </c:numCache>
            </c:numRef>
          </c:cat>
          <c:val>
            <c:numRef>
              <c:f>'Daily Vermont Numbers '!$H$3:$H$34</c:f>
              <c:numCache>
                <c:formatCode>General</c:formatCode>
                <c:ptCount val="30"/>
                <c:pt idx="0">
                  <c:v>29</c:v>
                </c:pt>
                <c:pt idx="1">
                  <c:v>35</c:v>
                </c:pt>
                <c:pt idx="2">
                  <c:v>41</c:v>
                </c:pt>
                <c:pt idx="3">
                  <c:v>63</c:v>
                </c:pt>
                <c:pt idx="4">
                  <c:v>99</c:v>
                </c:pt>
                <c:pt idx="5">
                  <c:v>144</c:v>
                </c:pt>
                <c:pt idx="6">
                  <c:v>232</c:v>
                </c:pt>
                <c:pt idx="7">
                  <c:v>356</c:v>
                </c:pt>
                <c:pt idx="8">
                  <c:v>433</c:v>
                </c:pt>
                <c:pt idx="9">
                  <c:v>512</c:v>
                </c:pt>
                <c:pt idx="10">
                  <c:v>611</c:v>
                </c:pt>
                <c:pt idx="11">
                  <c:v>667</c:v>
                </c:pt>
                <c:pt idx="12">
                  <c:v>808</c:v>
                </c:pt>
                <c:pt idx="13">
                  <c:v>978</c:v>
                </c:pt>
                <c:pt idx="14">
                  <c:v>1158</c:v>
                </c:pt>
                <c:pt idx="15">
                  <c:v>1273</c:v>
                </c:pt>
                <c:pt idx="16">
                  <c:v>1535</c:v>
                </c:pt>
                <c:pt idx="17">
                  <c:v>1712</c:v>
                </c:pt>
                <c:pt idx="18">
                  <c:v>2008</c:v>
                </c:pt>
                <c:pt idx="19">
                  <c:v>2261</c:v>
                </c:pt>
                <c:pt idx="20">
                  <c:v>2374</c:v>
                </c:pt>
                <c:pt idx="21">
                  <c:v>3701</c:v>
                </c:pt>
                <c:pt idx="22" formatCode="#,##0">
                  <c:v>3930</c:v>
                </c:pt>
                <c:pt idx="23" formatCode="#,##0">
                  <c:v>4250</c:v>
                </c:pt>
                <c:pt idx="24" formatCode="#,##0">
                  <c:v>4495</c:v>
                </c:pt>
                <c:pt idx="25">
                  <c:v>4711</c:v>
                </c:pt>
                <c:pt idx="26">
                  <c:v>5228</c:v>
                </c:pt>
                <c:pt idx="27">
                  <c:v>5844</c:v>
                </c:pt>
                <c:pt idx="28">
                  <c:v>6582</c:v>
                </c:pt>
                <c:pt idx="29">
                  <c:v>6937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DA-4B05-9002-52C3E3D42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7714591"/>
        <c:axId val="1734650559"/>
      </c:areaChart>
      <c:dateAx>
        <c:axId val="129771459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50559"/>
        <c:crosses val="autoZero"/>
        <c:auto val="1"/>
        <c:lblOffset val="100"/>
        <c:baseTimeUnit val="days"/>
      </c:dateAx>
      <c:valAx>
        <c:axId val="1734650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7145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0.44267</cdr:x>
      <cdr:y>0.43084</cdr:y>
    </cdr:from>
    <cdr:to>
      <cdr:x>0.51801</cdr:x>
      <cdr:y>0.49415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ABE386E8-2AD6-4139-B209-55C69A509FB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04111" y="2198730"/>
          <a:ext cx="664522" cy="3231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0.53693</cdr:x>
      <cdr:y>0.33784</cdr:y>
    </cdr:from>
    <cdr:to>
      <cdr:x>0.61228</cdr:x>
      <cdr:y>0.40115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E0CD5A91-CA9A-4B53-9798-B2AA71FF629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35499" y="1724120"/>
          <a:ext cx="664522" cy="3231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0.66214</cdr:x>
      <cdr:y>0.13225</cdr:y>
    </cdr:from>
    <cdr:to>
      <cdr:x>0.76788</cdr:x>
      <cdr:y>0.18653</cdr:y>
    </cdr:to>
    <cdr:sp macro="" textlink="">
      <cdr:nvSpPr>
        <cdr:cNvPr id="5" name="TextBox 36">
          <a:extLst xmlns:a="http://schemas.openxmlformats.org/drawingml/2006/main">
            <a:ext uri="{FF2B5EF4-FFF2-40B4-BE49-F238E27FC236}">
              <a16:creationId xmlns:a16="http://schemas.microsoft.com/office/drawing/2014/main" id="{D04432A2-FBD9-4A17-95E8-023A38697490}"/>
            </a:ext>
          </a:extLst>
        </cdr:cNvPr>
        <cdr:cNvSpPr txBox="1"/>
      </cdr:nvSpPr>
      <cdr:spPr>
        <a:xfrm xmlns:a="http://schemas.openxmlformats.org/drawingml/2006/main">
          <a:off x="5839749" y="674919"/>
          <a:ext cx="93263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~5.5 days</a:t>
          </a:r>
        </a:p>
      </cdr:txBody>
    </cdr:sp>
  </cdr:relSizeAnchor>
  <cdr:relSizeAnchor xmlns:cdr="http://schemas.openxmlformats.org/drawingml/2006/chartDrawing">
    <cdr:from>
      <cdr:x>0.78969</cdr:x>
      <cdr:y>0.02456</cdr:y>
    </cdr:from>
    <cdr:to>
      <cdr:x>0.9738</cdr:x>
      <cdr:y>0.02456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5741FEF5-2AD6-465E-8CBA-F3713311AF20}"/>
            </a:ext>
          </a:extLst>
        </cdr:cNvPr>
        <cdr:cNvCxnSpPr/>
      </cdr:nvCxnSpPr>
      <cdr:spPr>
        <a:xfrm xmlns:a="http://schemas.openxmlformats.org/drawingml/2006/main">
          <a:off x="6964711" y="125346"/>
          <a:ext cx="162376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0.96427</cdr:x>
      <cdr:y>0.02456</cdr:y>
    </cdr:from>
    <cdr:to>
      <cdr:x>0.98282</cdr:x>
      <cdr:y>0.02456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807AAC0D-5269-4169-9217-CC2B7DA424BD}"/>
            </a:ext>
          </a:extLst>
        </cdr:cNvPr>
        <cdr:cNvCxnSpPr/>
      </cdr:nvCxnSpPr>
      <cdr:spPr>
        <a:xfrm xmlns:a="http://schemas.openxmlformats.org/drawingml/2006/main">
          <a:off x="8504398" y="125346"/>
          <a:ext cx="1636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C43A46-F91D-4970-B402-7A8BCFC868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B5B70-D9F5-4037-B352-6D116C1338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99308-EBD3-461C-8045-51FE487AEFA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25D54-2358-4343-82DD-EC382886CD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B580B-5722-4C5C-9BF6-211050A233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D899B-5BBB-4D4D-863C-82A0134C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470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AA3CE-C12E-4B3A-B535-F2230D0F698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9CC29-D33A-4739-AAFA-610C6FEA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871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C5EF-ED92-49E5-AAF9-907539552A2A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9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24D4-EBE5-45ED-AE89-3D112CA66AA5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3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3435-5833-42F7-B3FE-434039538F6A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8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D112-A759-47CB-B8D9-F506AEEE044E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0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586F-B1B3-4B45-8F39-F97899F2BC2F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7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EA7A-F222-4443-AD96-21FFC637D6EB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6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D4CA-FEFC-447F-91A8-74E11FC23FA7}" type="datetime1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3AD2-A170-444B-899C-719E4BFD6CDA}" type="datetime1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2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FA2F-3665-4D3D-BC99-73A7544A6CCF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7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4994-826E-4D8B-9204-0772481975D4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8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EA3-E6A2-4C94-A91C-25C82C467C56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0683-53E8-44E8-B68D-80B6A39E91F5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E446-729F-461A-95FB-F0A16C116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98778"/>
            <a:ext cx="7772400" cy="133721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MODELING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April 6,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262579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0860B9-234E-4446-A340-1DDE28FE3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7" y="1148767"/>
            <a:ext cx="8592726" cy="49933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DD198-9A37-4D86-954E-D4F39D55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740" y="6356351"/>
            <a:ext cx="321609" cy="365125"/>
          </a:xfrm>
        </p:spPr>
        <p:txBody>
          <a:bodyPr/>
          <a:lstStyle/>
          <a:p>
            <a:fld id="{EB33F5AA-9BB3-4BEB-B855-1E0D527167DA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BDB9C-8DA6-411F-9CDB-8E2BC331068F}"/>
              </a:ext>
            </a:extLst>
          </p:cNvPr>
          <p:cNvSpPr/>
          <p:nvPr/>
        </p:nvSpPr>
        <p:spPr>
          <a:xfrm>
            <a:off x="2662518" y="4651398"/>
            <a:ext cx="3603811" cy="1075765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EA6D84-3130-4BDF-903E-0330FCBCBD56}"/>
              </a:ext>
            </a:extLst>
          </p:cNvPr>
          <p:cNvCxnSpPr>
            <a:cxnSpLocks/>
          </p:cNvCxnSpPr>
          <p:nvPr/>
        </p:nvCxnSpPr>
        <p:spPr>
          <a:xfrm>
            <a:off x="2671483" y="4464423"/>
            <a:ext cx="0" cy="161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72B7DF8-CF31-45C4-A182-12344FE23894}"/>
              </a:ext>
            </a:extLst>
          </p:cNvPr>
          <p:cNvSpPr txBox="1"/>
          <p:nvPr/>
        </p:nvSpPr>
        <p:spPr>
          <a:xfrm>
            <a:off x="1909489" y="4024605"/>
            <a:ext cx="1057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Emergency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4DABE0-3FC3-4A90-9C69-260C5E2A88C9}"/>
              </a:ext>
            </a:extLst>
          </p:cNvPr>
          <p:cNvCxnSpPr>
            <a:cxnSpLocks/>
          </p:cNvCxnSpPr>
          <p:nvPr/>
        </p:nvCxnSpPr>
        <p:spPr>
          <a:xfrm>
            <a:off x="2958347" y="4024605"/>
            <a:ext cx="0" cy="601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F45A22-3553-4B43-8D79-4808F7569E1B}"/>
              </a:ext>
            </a:extLst>
          </p:cNvPr>
          <p:cNvSpPr txBox="1"/>
          <p:nvPr/>
        </p:nvSpPr>
        <p:spPr>
          <a:xfrm>
            <a:off x="2052917" y="3562940"/>
            <a:ext cx="1057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Bars &amp; Restaurants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017BD6-F5DF-4DA4-816E-7E83A212BD11}"/>
              </a:ext>
            </a:extLst>
          </p:cNvPr>
          <p:cNvCxnSpPr>
            <a:cxnSpLocks/>
          </p:cNvCxnSpPr>
          <p:nvPr/>
        </p:nvCxnSpPr>
        <p:spPr>
          <a:xfrm flipH="1">
            <a:off x="3083833" y="3562940"/>
            <a:ext cx="6" cy="1062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84C55E0-27B0-495E-A2E8-0BB300E9CAD4}"/>
              </a:ext>
            </a:extLst>
          </p:cNvPr>
          <p:cNvSpPr txBox="1"/>
          <p:nvPr/>
        </p:nvSpPr>
        <p:spPr>
          <a:xfrm>
            <a:off x="2487679" y="3270873"/>
            <a:ext cx="1192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Schools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F5390D-1D8A-48AA-A5C7-F1AB3773C3FE}"/>
              </a:ext>
            </a:extLst>
          </p:cNvPr>
          <p:cNvCxnSpPr>
            <a:cxnSpLocks/>
          </p:cNvCxnSpPr>
          <p:nvPr/>
        </p:nvCxnSpPr>
        <p:spPr>
          <a:xfrm>
            <a:off x="3083832" y="4024606"/>
            <a:ext cx="3182497" cy="117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5F739E-9209-4841-956C-8279869E3C6D}"/>
              </a:ext>
            </a:extLst>
          </p:cNvPr>
          <p:cNvCxnSpPr>
            <a:cxnSpLocks/>
          </p:cNvCxnSpPr>
          <p:nvPr/>
        </p:nvCxnSpPr>
        <p:spPr>
          <a:xfrm flipH="1">
            <a:off x="5925620" y="4024605"/>
            <a:ext cx="39" cy="513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181141-3E7C-4103-BB0F-857FA1FDAFDE}"/>
              </a:ext>
            </a:extLst>
          </p:cNvPr>
          <p:cNvCxnSpPr/>
          <p:nvPr/>
        </p:nvCxnSpPr>
        <p:spPr>
          <a:xfrm>
            <a:off x="6266329" y="4037694"/>
            <a:ext cx="0" cy="5027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B5B01F-6E0A-4014-9B67-B21B457BF822}"/>
              </a:ext>
            </a:extLst>
          </p:cNvPr>
          <p:cNvSpPr txBox="1"/>
          <p:nvPr/>
        </p:nvSpPr>
        <p:spPr>
          <a:xfrm>
            <a:off x="3668783" y="3762995"/>
            <a:ext cx="2012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to 14-day delay in effect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50B73C0-DB24-41B9-8319-C2ECD91B99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1073" y="429663"/>
            <a:ext cx="7886700" cy="57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Until the Impact of Social Distancing is Seen 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70E850-A3EA-4021-9B8C-50C52B82A1EC}"/>
              </a:ext>
            </a:extLst>
          </p:cNvPr>
          <p:cNvCxnSpPr/>
          <p:nvPr/>
        </p:nvCxnSpPr>
        <p:spPr>
          <a:xfrm flipV="1">
            <a:off x="4903694" y="5880847"/>
            <a:ext cx="0" cy="261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C8009F-1C23-497A-98DB-C7E0D9730916}"/>
              </a:ext>
            </a:extLst>
          </p:cNvPr>
          <p:cNvCxnSpPr/>
          <p:nvPr/>
        </p:nvCxnSpPr>
        <p:spPr>
          <a:xfrm>
            <a:off x="4903694" y="6142109"/>
            <a:ext cx="34245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A03736-3197-45D4-B4CE-9C4FD1A00E74}"/>
              </a:ext>
            </a:extLst>
          </p:cNvPr>
          <p:cNvCxnSpPr>
            <a:cxnSpLocks/>
          </p:cNvCxnSpPr>
          <p:nvPr/>
        </p:nvCxnSpPr>
        <p:spPr>
          <a:xfrm flipV="1">
            <a:off x="8328212" y="5880847"/>
            <a:ext cx="0" cy="261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99D7760-2F0F-4309-87AB-FDCDD9369434}"/>
              </a:ext>
            </a:extLst>
          </p:cNvPr>
          <p:cNvSpPr txBox="1"/>
          <p:nvPr/>
        </p:nvSpPr>
        <p:spPr>
          <a:xfrm>
            <a:off x="5576048" y="6211082"/>
            <a:ext cx="22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Safe Stay Home – 14 days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24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April 8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38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78877F6-CFE4-407B-8588-2506F178EDAE}"/>
              </a:ext>
            </a:extLst>
          </p:cNvPr>
          <p:cNvSpPr txBox="1">
            <a:spLocks/>
          </p:cNvSpPr>
          <p:nvPr/>
        </p:nvSpPr>
        <p:spPr>
          <a:xfrm>
            <a:off x="394445" y="420712"/>
            <a:ext cx="8355106" cy="50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Vermont Testing Over Time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A044947-0C5D-429F-9141-A4A5B219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C25791-CECD-4C49-9760-56F9A349F9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774030"/>
              </p:ext>
            </p:extLst>
          </p:nvPr>
        </p:nvGraphicFramePr>
        <p:xfrm>
          <a:off x="394445" y="1209368"/>
          <a:ext cx="8355106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113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81133-2F00-471D-AEC0-9D0C39AF28A4}"/>
              </a:ext>
            </a:extLst>
          </p:cNvPr>
          <p:cNvSpPr txBox="1"/>
          <p:nvPr/>
        </p:nvSpPr>
        <p:spPr>
          <a:xfrm>
            <a:off x="10496" y="620419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Key Points: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1 :  50% Reduction in physical movement with mitigation policies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2.  Dip on Feb 7 is the snowstorm; this means people are moving around LESS than they did during the big snowstorm </a:t>
            </a:r>
            <a:r>
              <a:rPr lang="en-US" sz="1200" dirty="0">
                <a:sym typeface="Wingdings" panose="05000000000000000000" pitchFamily="2" charset="2"/>
              </a:rPr>
              <a:t> this is very good</a:t>
            </a:r>
            <a:endParaRPr lang="en-US" sz="1200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ED1F2-0AC6-4FCF-8516-35885741C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264239"/>
            <a:ext cx="8924925" cy="497205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808E21F-2EA6-4528-B894-E483151E0FCD}"/>
              </a:ext>
            </a:extLst>
          </p:cNvPr>
          <p:cNvSpPr/>
          <p:nvPr/>
        </p:nvSpPr>
        <p:spPr>
          <a:xfrm>
            <a:off x="8855242" y="4644189"/>
            <a:ext cx="179220" cy="481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56E665B-CAF3-46CC-BE1B-167069D544E5}"/>
              </a:ext>
            </a:extLst>
          </p:cNvPr>
          <p:cNvSpPr/>
          <p:nvPr/>
        </p:nvSpPr>
        <p:spPr>
          <a:xfrm rot="5400000">
            <a:off x="4681536" y="4855454"/>
            <a:ext cx="179220" cy="481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B57F16-3E92-4529-80FC-ABDA9CA2F906}"/>
              </a:ext>
            </a:extLst>
          </p:cNvPr>
          <p:cNvSpPr/>
          <p:nvPr/>
        </p:nvSpPr>
        <p:spPr>
          <a:xfrm>
            <a:off x="409073" y="877064"/>
            <a:ext cx="193884" cy="157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50D11F-C2F7-4D41-87FB-1E3A3B6C4C9C}"/>
              </a:ext>
            </a:extLst>
          </p:cNvPr>
          <p:cNvSpPr/>
          <p:nvPr/>
        </p:nvSpPr>
        <p:spPr>
          <a:xfrm>
            <a:off x="5121315" y="5006476"/>
            <a:ext cx="193884" cy="157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48738D-CC69-49BC-A51E-29EF80B239EC}"/>
              </a:ext>
            </a:extLst>
          </p:cNvPr>
          <p:cNvSpPr/>
          <p:nvPr/>
        </p:nvSpPr>
        <p:spPr>
          <a:xfrm>
            <a:off x="8847911" y="4371775"/>
            <a:ext cx="193884" cy="157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479E53-8599-4F89-B01A-E92E7AC1DED9}"/>
              </a:ext>
            </a:extLst>
          </p:cNvPr>
          <p:cNvSpPr/>
          <p:nvPr/>
        </p:nvSpPr>
        <p:spPr>
          <a:xfrm>
            <a:off x="410451" y="1082362"/>
            <a:ext cx="193884" cy="157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2F37F7-EE57-4611-BA5B-1FBC22A45B5C}"/>
              </a:ext>
            </a:extLst>
          </p:cNvPr>
          <p:cNvSpPr txBox="1"/>
          <p:nvPr/>
        </p:nvSpPr>
        <p:spPr>
          <a:xfrm>
            <a:off x="4486442" y="5110944"/>
            <a:ext cx="1050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Snow storm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B26B91-892B-4788-8879-75A8BD74DD80}"/>
              </a:ext>
            </a:extLst>
          </p:cNvPr>
          <p:cNvCxnSpPr>
            <a:cxnSpLocks/>
          </p:cNvCxnSpPr>
          <p:nvPr/>
        </p:nvCxnSpPr>
        <p:spPr>
          <a:xfrm>
            <a:off x="7603957" y="1443789"/>
            <a:ext cx="0" cy="450782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B13BF6-60D8-480D-BB89-DB0ACE95CBD0}"/>
              </a:ext>
            </a:extLst>
          </p:cNvPr>
          <p:cNvSpPr txBox="1"/>
          <p:nvPr/>
        </p:nvSpPr>
        <p:spPr>
          <a:xfrm>
            <a:off x="7019001" y="2406316"/>
            <a:ext cx="7894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Emergency Declaration</a:t>
            </a:r>
          </a:p>
          <a:p>
            <a:r>
              <a:rPr lang="en-US" sz="900" dirty="0">
                <a:solidFill>
                  <a:srgbClr val="002060"/>
                </a:solidFill>
              </a:rPr>
              <a:t>3/13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845634-C2E9-4042-B76F-83ABA0BC01E0}"/>
              </a:ext>
            </a:extLst>
          </p:cNvPr>
          <p:cNvCxnSpPr>
            <a:cxnSpLocks/>
          </p:cNvCxnSpPr>
          <p:nvPr/>
        </p:nvCxnSpPr>
        <p:spPr>
          <a:xfrm>
            <a:off x="8598570" y="1443789"/>
            <a:ext cx="0" cy="450782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88FC528-F1B4-4F87-BE01-5A05E9F74AA8}"/>
              </a:ext>
            </a:extLst>
          </p:cNvPr>
          <p:cNvSpPr txBox="1"/>
          <p:nvPr/>
        </p:nvSpPr>
        <p:spPr>
          <a:xfrm>
            <a:off x="8129383" y="2914147"/>
            <a:ext cx="528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Stay at Home</a:t>
            </a:r>
          </a:p>
          <a:p>
            <a:r>
              <a:rPr lang="en-US" sz="900" dirty="0">
                <a:solidFill>
                  <a:srgbClr val="002060"/>
                </a:solidFill>
              </a:rPr>
              <a:t> 3/24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C28B2A-0159-4263-9619-94A3E1EF6B47}"/>
              </a:ext>
            </a:extLst>
          </p:cNvPr>
          <p:cNvSpPr txBox="1"/>
          <p:nvPr/>
        </p:nvSpPr>
        <p:spPr>
          <a:xfrm>
            <a:off x="221027" y="6291482"/>
            <a:ext cx="4361469" cy="34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Dr.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Vespignani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Northeastern University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5EB50-2022-BB45-9725-F197BEC09178}"/>
              </a:ext>
            </a:extLst>
          </p:cNvPr>
          <p:cNvSpPr txBox="1">
            <a:spLocks/>
          </p:cNvSpPr>
          <p:nvPr/>
        </p:nvSpPr>
        <p:spPr>
          <a:xfrm>
            <a:off x="394446" y="257260"/>
            <a:ext cx="8355106" cy="50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Vermont’s Mobility Reductions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8FB6B6-5941-407F-857D-A0BE86F0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F1E57-AEDA-47C0-A694-3AE9B73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13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DCDB0-09ED-4B85-BACF-B10A5D54BE15}"/>
              </a:ext>
            </a:extLst>
          </p:cNvPr>
          <p:cNvSpPr txBox="1">
            <a:spLocks/>
          </p:cNvSpPr>
          <p:nvPr/>
        </p:nvSpPr>
        <p:spPr>
          <a:xfrm>
            <a:off x="466965" y="396832"/>
            <a:ext cx="7886700" cy="503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 Needs – Likely, Best &amp; Worst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– Late March Trajectory</a:t>
            </a:r>
            <a:endParaRPr lang="en-US" sz="2000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B0AECCF1-F751-4F48-A809-6B49461DC01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64211" y="5973969"/>
            <a:ext cx="758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is for planning purposes only 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representative of definitive outcomes.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639C82-4AAB-468E-B250-6FDB49541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" y="1098420"/>
            <a:ext cx="8650941" cy="4690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8B8E5-62BC-4560-96B0-E03B7A1FFBA6}"/>
              </a:ext>
            </a:extLst>
          </p:cNvPr>
          <p:cNvSpPr txBox="1"/>
          <p:nvPr/>
        </p:nvSpPr>
        <p:spPr>
          <a:xfrm>
            <a:off x="246529" y="5481291"/>
            <a:ext cx="4444409" cy="307777"/>
          </a:xfrm>
          <a:prstGeom prst="rect">
            <a:avLst/>
          </a:prstGeom>
          <a:solidFill>
            <a:srgbClr val="DAD5D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April 2nd: 29 patients hospitalized</a:t>
            </a:r>
          </a:p>
        </p:txBody>
      </p:sp>
    </p:spTree>
    <p:extLst>
      <p:ext uri="{BB962C8B-B14F-4D97-AF65-F5344CB8AC3E}">
        <p14:creationId xmlns:p14="http://schemas.microsoft.com/office/powerpoint/2010/main" val="754414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F1E57-AEDA-47C0-A694-3AE9B73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DF1A73-0BB2-DB48-96E9-B0783BD0746D}"/>
              </a:ext>
            </a:extLst>
          </p:cNvPr>
          <p:cNvSpPr txBox="1">
            <a:spLocks/>
          </p:cNvSpPr>
          <p:nvPr/>
        </p:nvSpPr>
        <p:spPr>
          <a:xfrm>
            <a:off x="466965" y="396832"/>
            <a:ext cx="7886700" cy="503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ICU Needs – Likely, Best &amp; Worst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– Late March</a:t>
            </a:r>
            <a:r>
              <a:rPr lang="en-US" sz="20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Trajectory</a:t>
            </a:r>
            <a:endParaRPr lang="en-US" sz="2000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56AF56E9-3399-4619-9E97-52A5899C4F5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64211" y="5973969"/>
            <a:ext cx="758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is for planning purposes only 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representative of definitive outcomes.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0D3F82-E4DB-413C-8728-DE94E025F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1" y="1086830"/>
            <a:ext cx="8587957" cy="46843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0DC6CB-5467-4737-9FBD-CE5D02D7B3BF}"/>
              </a:ext>
            </a:extLst>
          </p:cNvPr>
          <p:cNvSpPr txBox="1"/>
          <p:nvPr/>
        </p:nvSpPr>
        <p:spPr>
          <a:xfrm>
            <a:off x="466965" y="5432616"/>
            <a:ext cx="4444409" cy="338554"/>
          </a:xfrm>
          <a:prstGeom prst="rect">
            <a:avLst/>
          </a:prstGeom>
          <a:solidFill>
            <a:srgbClr val="DAD5D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April 2nd: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patients in ICU</a:t>
            </a:r>
          </a:p>
        </p:txBody>
      </p:sp>
    </p:spTree>
    <p:extLst>
      <p:ext uri="{BB962C8B-B14F-4D97-AF65-F5344CB8AC3E}">
        <p14:creationId xmlns:p14="http://schemas.microsoft.com/office/powerpoint/2010/main" val="24755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F1E57-AEDA-47C0-A694-3AE9B73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80B196-36D0-4ACC-86A4-DC9D3C5B7A4B}"/>
              </a:ext>
            </a:extLst>
          </p:cNvPr>
          <p:cNvSpPr txBox="1">
            <a:spLocks/>
          </p:cNvSpPr>
          <p:nvPr/>
        </p:nvSpPr>
        <p:spPr>
          <a:xfrm>
            <a:off x="628650" y="298493"/>
            <a:ext cx="7886700" cy="75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Ventilator Needs – Likely, Best &amp; Worst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– Late March Trajectory</a:t>
            </a:r>
            <a:endParaRPr lang="en-US" sz="2000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28CA20F-6AC4-4B36-83F9-629DBE3A6E9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64211" y="5973969"/>
            <a:ext cx="758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is for planning purposes only 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representative of definitive outcomes.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F9F08E-62C3-46D1-A9BF-677A3DCF9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0" y="1144499"/>
            <a:ext cx="8543364" cy="47994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098911-E6EF-4B88-82C3-CD0AF0F1859C}"/>
              </a:ext>
            </a:extLst>
          </p:cNvPr>
          <p:cNvSpPr txBox="1"/>
          <p:nvPr/>
        </p:nvSpPr>
        <p:spPr>
          <a:xfrm>
            <a:off x="494408" y="5544224"/>
            <a:ext cx="4444409" cy="338554"/>
          </a:xfrm>
          <a:prstGeom prst="rect">
            <a:avLst/>
          </a:prstGeom>
          <a:solidFill>
            <a:srgbClr val="DAD5D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April 2nd: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needing ventilation</a:t>
            </a:r>
          </a:p>
        </p:txBody>
      </p:sp>
    </p:spTree>
    <p:extLst>
      <p:ext uri="{BB962C8B-B14F-4D97-AF65-F5344CB8AC3E}">
        <p14:creationId xmlns:p14="http://schemas.microsoft.com/office/powerpoint/2010/main" val="392622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2613E7-58B0-4B65-9F1C-D6D74365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69" y="932366"/>
            <a:ext cx="7886700" cy="59121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824AD-C526-4355-9E32-8DE2A7CCE885}"/>
              </a:ext>
            </a:extLst>
          </p:cNvPr>
          <p:cNvSpPr txBox="1"/>
          <p:nvPr/>
        </p:nvSpPr>
        <p:spPr>
          <a:xfrm>
            <a:off x="542869" y="1675058"/>
            <a:ext cx="82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Develop multiple forecasting perspectives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Oliver Wyman – Helen Leis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Columbia University – Professor Jeffrey Shaman, Ph.D.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Northeastern University – Professor Alessandro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Vespignani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Ph.D. 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779DF-0995-493C-9553-C633CEEE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F20AB-787F-8F4C-AF3C-1249802BA773}"/>
              </a:ext>
            </a:extLst>
          </p:cNvPr>
          <p:cNvSpPr txBox="1"/>
          <p:nvPr/>
        </p:nvSpPr>
        <p:spPr>
          <a:xfrm>
            <a:off x="542869" y="2877645"/>
            <a:ext cx="82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is imprecise: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near term: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Forecasting is much less predictable the further out you model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ranges rather than specifics: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Forecasts are represented as a range of possible outcomes (i.e., likely, best &amp; worst)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refinement: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Continually updating with new data and new assumptions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Perspective: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Ultimately forecasts are developed for planning purposes and are not representative of definitive outcomes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30C9D-1851-1D44-A30D-7A5C65440A35}"/>
              </a:ext>
            </a:extLst>
          </p:cNvPr>
          <p:cNvSpPr txBox="1"/>
          <p:nvPr/>
        </p:nvSpPr>
        <p:spPr>
          <a:xfrm>
            <a:off x="531428" y="4789236"/>
            <a:ext cx="82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 Purpose of Forecasting: Medical Surge Planning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the available staffed hospital beds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the available ICU beds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the available ventilators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the supply of PPE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77641-9CDE-46F1-9281-9E55EBD4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3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AFC36B-4B19-9340-9438-F3B780640D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431" y="443354"/>
            <a:ext cx="8355106" cy="50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Growth by Country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640D7-3037-42D6-8C85-69CCCC00C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3" y="1311252"/>
            <a:ext cx="8725834" cy="49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77641-9CDE-46F1-9281-9E55EBD4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4</a:t>
            </a:fld>
            <a:endParaRPr lang="en-US"/>
          </a:p>
        </p:txBody>
      </p:sp>
      <p:pic>
        <p:nvPicPr>
          <p:cNvPr id="7" name="3361b4ee-ad16-4506-bc1c-228b7696bc4a" descr="Image">
            <a:extLst>
              <a:ext uri="{FF2B5EF4-FFF2-40B4-BE49-F238E27FC236}">
                <a16:creationId xmlns:a16="http://schemas.microsoft.com/office/drawing/2014/main" id="{8FCA7EAA-2322-3B4D-B656-5BC8006EFB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6" y="941851"/>
            <a:ext cx="8605328" cy="54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50201AE-9620-4618-B88E-76D902B39D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255" y="237165"/>
            <a:ext cx="8355106" cy="50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VT’s Growth Rate Compared to Northeast States  </a:t>
            </a:r>
          </a:p>
        </p:txBody>
      </p:sp>
    </p:spTree>
    <p:extLst>
      <p:ext uri="{BB962C8B-B14F-4D97-AF65-F5344CB8AC3E}">
        <p14:creationId xmlns:p14="http://schemas.microsoft.com/office/powerpoint/2010/main" val="79705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D6418-58DE-404A-B19C-A186008A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9C663B-5283-4B4A-9936-9DA25DD480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255" y="237165"/>
            <a:ext cx="8355106" cy="50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VT’s Growth Rate Compared to Northeast States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FBAD0E-6128-4DD4-A9C9-C0DAD6D6C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4" y="1052051"/>
            <a:ext cx="8819778" cy="4965291"/>
          </a:xfrm>
        </p:spPr>
      </p:pic>
    </p:spTree>
    <p:extLst>
      <p:ext uri="{BB962C8B-B14F-4D97-AF65-F5344CB8AC3E}">
        <p14:creationId xmlns:p14="http://schemas.microsoft.com/office/powerpoint/2010/main" val="316769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F375F9-D43C-054D-B0E3-09643CAB6EF3}"/>
              </a:ext>
            </a:extLst>
          </p:cNvPr>
          <p:cNvSpPr txBox="1">
            <a:spLocks/>
          </p:cNvSpPr>
          <p:nvPr/>
        </p:nvSpPr>
        <p:spPr>
          <a:xfrm>
            <a:off x="476655" y="419355"/>
            <a:ext cx="7886700" cy="591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Vermont’s Daily COVID-19 Confirmed Case Growth  </a:t>
            </a:r>
          </a:p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B51F3-7E95-944E-BB97-CBD22E9A7465}"/>
              </a:ext>
            </a:extLst>
          </p:cNvPr>
          <p:cNvSpPr txBox="1"/>
          <p:nvPr/>
        </p:nvSpPr>
        <p:spPr>
          <a:xfrm>
            <a:off x="537136" y="714964"/>
            <a:ext cx="77657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 Department of Health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06666-E581-45D0-A570-BA02E61C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6</a:t>
            </a:fld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F9CE1F-B593-4DFE-AAB3-1CFA60AABAE9}"/>
              </a:ext>
            </a:extLst>
          </p:cNvPr>
          <p:cNvSpPr txBox="1"/>
          <p:nvPr/>
        </p:nvSpPr>
        <p:spPr>
          <a:xfrm>
            <a:off x="3164945" y="1427923"/>
            <a:ext cx="3757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until confirmed cases double 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6DAC3AD-7E3D-44D8-B82A-F43805896B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593905"/>
              </p:ext>
            </p:extLst>
          </p:nvPr>
        </p:nvGraphicFramePr>
        <p:xfrm>
          <a:off x="189125" y="1210395"/>
          <a:ext cx="8819536" cy="510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E21FFA-5C79-4C80-89D3-79B6EDBB937E}"/>
              </a:ext>
            </a:extLst>
          </p:cNvPr>
          <p:cNvCxnSpPr>
            <a:cxnSpLocks/>
          </p:cNvCxnSpPr>
          <p:nvPr/>
        </p:nvCxnSpPr>
        <p:spPr>
          <a:xfrm flipH="1" flipV="1">
            <a:off x="5640330" y="2232093"/>
            <a:ext cx="1513506" cy="12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7B3715-CAB0-48E6-AFC4-6E287D285B52}"/>
              </a:ext>
            </a:extLst>
          </p:cNvPr>
          <p:cNvCxnSpPr>
            <a:cxnSpLocks/>
          </p:cNvCxnSpPr>
          <p:nvPr/>
        </p:nvCxnSpPr>
        <p:spPr>
          <a:xfrm flipH="1">
            <a:off x="4819655" y="3342196"/>
            <a:ext cx="8206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430173-B388-48E8-80B4-B75A47409713}"/>
              </a:ext>
            </a:extLst>
          </p:cNvPr>
          <p:cNvCxnSpPr>
            <a:cxnSpLocks/>
          </p:cNvCxnSpPr>
          <p:nvPr/>
        </p:nvCxnSpPr>
        <p:spPr>
          <a:xfrm>
            <a:off x="4819654" y="3349749"/>
            <a:ext cx="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6B608F-4628-4885-8265-C525E5D7631E}"/>
              </a:ext>
            </a:extLst>
          </p:cNvPr>
          <p:cNvCxnSpPr>
            <a:cxnSpLocks/>
          </p:cNvCxnSpPr>
          <p:nvPr/>
        </p:nvCxnSpPr>
        <p:spPr>
          <a:xfrm flipH="1">
            <a:off x="3977554" y="3807813"/>
            <a:ext cx="84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DAFDFB-441B-41A9-99A6-C95E84B3D2F2}"/>
              </a:ext>
            </a:extLst>
          </p:cNvPr>
          <p:cNvCxnSpPr>
            <a:cxnSpLocks/>
          </p:cNvCxnSpPr>
          <p:nvPr/>
        </p:nvCxnSpPr>
        <p:spPr>
          <a:xfrm>
            <a:off x="3977552" y="3807813"/>
            <a:ext cx="0" cy="1205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828D7A-A8FB-4481-AD46-63D5D8F58F21}"/>
              </a:ext>
            </a:extLst>
          </p:cNvPr>
          <p:cNvCxnSpPr>
            <a:cxnSpLocks/>
          </p:cNvCxnSpPr>
          <p:nvPr/>
        </p:nvCxnSpPr>
        <p:spPr>
          <a:xfrm flipH="1">
            <a:off x="3164946" y="4324862"/>
            <a:ext cx="812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67B7D5-DE9C-4086-94BC-34288CB35CF8}"/>
              </a:ext>
            </a:extLst>
          </p:cNvPr>
          <p:cNvCxnSpPr>
            <a:cxnSpLocks/>
          </p:cNvCxnSpPr>
          <p:nvPr/>
        </p:nvCxnSpPr>
        <p:spPr>
          <a:xfrm>
            <a:off x="3164945" y="4317430"/>
            <a:ext cx="0" cy="811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365E18-2BE4-4D52-B0BA-C5ED4ED24396}"/>
              </a:ext>
            </a:extLst>
          </p:cNvPr>
          <p:cNvCxnSpPr>
            <a:cxnSpLocks/>
          </p:cNvCxnSpPr>
          <p:nvPr/>
        </p:nvCxnSpPr>
        <p:spPr>
          <a:xfrm>
            <a:off x="5640329" y="2235864"/>
            <a:ext cx="0" cy="1917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45F5915-2E3A-4DAB-8929-4200FC4F6A4E}"/>
              </a:ext>
            </a:extLst>
          </p:cNvPr>
          <p:cNvCxnSpPr>
            <a:cxnSpLocks/>
          </p:cNvCxnSpPr>
          <p:nvPr/>
        </p:nvCxnSpPr>
        <p:spPr>
          <a:xfrm>
            <a:off x="7153836" y="1335741"/>
            <a:ext cx="0" cy="1775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04432A2-FBD9-4A17-95E8-023A38697490}"/>
              </a:ext>
            </a:extLst>
          </p:cNvPr>
          <p:cNvSpPr txBox="1"/>
          <p:nvPr/>
        </p:nvSpPr>
        <p:spPr>
          <a:xfrm>
            <a:off x="3164945" y="3989580"/>
            <a:ext cx="72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~3 days</a:t>
            </a: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CF9D14A3-CFB5-4352-9FAD-7A9ABBF6216F}"/>
              </a:ext>
            </a:extLst>
          </p:cNvPr>
          <p:cNvSpPr txBox="1"/>
          <p:nvPr/>
        </p:nvSpPr>
        <p:spPr>
          <a:xfrm>
            <a:off x="7653317" y="1034516"/>
            <a:ext cx="93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~5.5 days +</a:t>
            </a:r>
          </a:p>
        </p:txBody>
      </p:sp>
    </p:spTree>
    <p:extLst>
      <p:ext uri="{BB962C8B-B14F-4D97-AF65-F5344CB8AC3E}">
        <p14:creationId xmlns:p14="http://schemas.microsoft.com/office/powerpoint/2010/main" val="285356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DC68D-D43E-4926-8684-DC5775E4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2DD2C-4F51-423A-9944-1A40ECCB2005}"/>
              </a:ext>
            </a:extLst>
          </p:cNvPr>
          <p:cNvSpPr txBox="1"/>
          <p:nvPr/>
        </p:nvSpPr>
        <p:spPr>
          <a:xfrm rot="16200000">
            <a:off x="-1714616" y="3639115"/>
            <a:ext cx="427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214D6-F0CA-4AD0-8CC9-92F2C1C989A3}"/>
              </a:ext>
            </a:extLst>
          </p:cNvPr>
          <p:cNvSpPr txBox="1"/>
          <p:nvPr/>
        </p:nvSpPr>
        <p:spPr>
          <a:xfrm rot="5400000">
            <a:off x="6612750" y="3501164"/>
            <a:ext cx="427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Case Growth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5E4AE1-EE14-4E26-9FB7-C084EC46A9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8168" y="161124"/>
            <a:ext cx="7886700" cy="792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Vermont’s Daily Growth Rate Compared to Total Cases </a:t>
            </a:r>
          </a:p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95B635-1B94-4419-9AB4-DE4AEE167758}"/>
              </a:ext>
            </a:extLst>
          </p:cNvPr>
          <p:cNvSpPr txBox="1">
            <a:spLocks/>
          </p:cNvSpPr>
          <p:nvPr/>
        </p:nvSpPr>
        <p:spPr>
          <a:xfrm>
            <a:off x="628649" y="755806"/>
            <a:ext cx="8147797" cy="55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This chart notes the stability of Vermont’s case growth rate as we approached and surpassed 100 confirmed cases.  </a:t>
            </a:r>
          </a:p>
          <a:p>
            <a:r>
              <a:rPr lang="en-US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D26309-2CB9-4671-9358-3DF88118758C}"/>
              </a:ext>
            </a:extLst>
          </p:cNvPr>
          <p:cNvSpPr txBox="1"/>
          <p:nvPr/>
        </p:nvSpPr>
        <p:spPr>
          <a:xfrm>
            <a:off x="628649" y="557357"/>
            <a:ext cx="77657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 Department of Health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AA07462-2736-4488-A99A-9A5659D6B8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430090"/>
              </p:ext>
            </p:extLst>
          </p:nvPr>
        </p:nvGraphicFramePr>
        <p:xfrm>
          <a:off x="689131" y="1509827"/>
          <a:ext cx="7765737" cy="44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19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95CA2-0325-4774-8CD2-6FF5E492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2E5C-1F40-4F82-9454-F072ABCB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D25E5-CDE8-42FD-846F-04A30563B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7" y="1148767"/>
            <a:ext cx="8592726" cy="49933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F3DFE3-E0AA-4F37-9D48-8A0FB8385F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768" y="259736"/>
            <a:ext cx="7886700" cy="57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Look at Forecasting vs. Actual Case Count </a:t>
            </a:r>
          </a:p>
        </p:txBody>
      </p:sp>
    </p:spTree>
    <p:extLst>
      <p:ext uri="{BB962C8B-B14F-4D97-AF65-F5344CB8AC3E}">
        <p14:creationId xmlns:p14="http://schemas.microsoft.com/office/powerpoint/2010/main" val="309220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DD198-9A37-4D86-954E-D4F39D55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9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EF9A1D9-CFD3-49E2-990C-07F58FDEAC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768" y="259736"/>
            <a:ext cx="7886700" cy="57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Look at Forecasting vs. Actual Case Count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41710-B4E9-4F29-A2B6-5D47D776F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9" y="992168"/>
            <a:ext cx="8799841" cy="52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17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22C07FA27827458AA5D61B0BC1A66D" ma:contentTypeVersion="14" ma:contentTypeDescription="Create a new document." ma:contentTypeScope="" ma:versionID="4dd9a9707f57150674b5769e51cf9457">
  <xsd:schema xmlns:xsd="http://www.w3.org/2001/XMLSchema" xmlns:xs="http://www.w3.org/2001/XMLSchema" xmlns:p="http://schemas.microsoft.com/office/2006/metadata/properties" xmlns:ns1="http://schemas.microsoft.com/sharepoint/v3" xmlns:ns2="9afd0b30-9f70-4771-9d77-11b312ea7c49" xmlns:ns3="770b0849-1567-42a8-9e8c-3e26d18d1bf0" targetNamespace="http://schemas.microsoft.com/office/2006/metadata/properties" ma:root="true" ma:fieldsID="31b0b1e729490a6ff0f4f60d6a668e32" ns1:_="" ns2:_="" ns3:_="">
    <xsd:import namespace="http://schemas.microsoft.com/sharepoint/v3"/>
    <xsd:import namespace="9afd0b30-9f70-4771-9d77-11b312ea7c49"/>
    <xsd:import namespace="770b0849-1567-42a8-9e8c-3e26d18d1b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0b30-9f70-4771-9d77-11b312ea7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b0849-1567-42a8-9e8c-3e26d18d1bf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770b0849-1567-42a8-9e8c-3e26d18d1bf0">
      <UserInfo>
        <DisplayName>Brackin, Stephanie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7F461F0-8207-4A61-BAE2-E3DB1CD4EA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E2DE8-571F-4CC0-AABD-4DEE8B834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fd0b30-9f70-4771-9d77-11b312ea7c49"/>
    <ds:schemaRef ds:uri="770b0849-1567-42a8-9e8c-3e26d18d1b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1CC3B6-54A5-46BE-BB82-755C83EA757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70b0849-1567-42a8-9e8c-3e26d18d1bf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476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COVID-19 MODELING  April 6, 2020 </vt:lpstr>
      <vt:lpstr>Overview   </vt:lpstr>
      <vt:lpstr>Comparison of Growth by Country  </vt:lpstr>
      <vt:lpstr>VT’s Growth Rate Compared to Northeast States  </vt:lpstr>
      <vt:lpstr>VT’s Growth Rate Compared to Northeast States  </vt:lpstr>
      <vt:lpstr>PowerPoint Presentation</vt:lpstr>
      <vt:lpstr>Vermont’s Daily Growth Rate Compared to Total Cases   </vt:lpstr>
      <vt:lpstr>Close Look at Forecasting vs. Actual Case Count </vt:lpstr>
      <vt:lpstr>Close Look at Forecasting vs. Actual Case Count </vt:lpstr>
      <vt:lpstr>Days Until the Impact of Social Distancing is Seen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Marineau, Nicholas</dc:creator>
  <cp:lastModifiedBy>Brackin, Stephanie</cp:lastModifiedBy>
  <cp:revision>24</cp:revision>
  <cp:lastPrinted>2020-04-02T14:24:24Z</cp:lastPrinted>
  <dcterms:created xsi:type="dcterms:W3CDTF">2020-03-19T12:32:39Z</dcterms:created>
  <dcterms:modified xsi:type="dcterms:W3CDTF">2020-04-17T17:53:00Z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0x0101003822C07FA27827458AA5D61B0BC1A66D</vt:lpwstr>
  </property>
</Properties>
</file>