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5" r:id="rId5"/>
    <p:sldId id="286" r:id="rId6"/>
    <p:sldId id="276" r:id="rId7"/>
    <p:sldId id="282" r:id="rId8"/>
    <p:sldId id="302" r:id="rId9"/>
    <p:sldId id="308" r:id="rId10"/>
    <p:sldId id="307" r:id="rId11"/>
    <p:sldId id="291" r:id="rId12"/>
    <p:sldId id="306" r:id="rId13"/>
    <p:sldId id="292" r:id="rId14"/>
    <p:sldId id="294" r:id="rId15"/>
  </p:sldIdLst>
  <p:sldSz cx="9144000" cy="6858000" type="screen4x3"/>
  <p:notesSz cx="9236075" cy="1472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ciak, Michael" initials="PM" lastIdx="1" clrIdx="0">
    <p:extLst>
      <p:ext uri="{19B8F6BF-5375-455C-9EA6-DF929625EA0E}">
        <p15:presenceInfo xmlns:p15="http://schemas.microsoft.com/office/powerpoint/2012/main" userId="S::Michael.Pieciak@vermont.gov::47b1341f-e491-4ff1-a64f-07d63d7c47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C43A46-F91D-4970-B402-7A8BCFC868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19" cy="738907"/>
          </a:xfrm>
          <a:prstGeom prst="rect">
            <a:avLst/>
          </a:prstGeom>
        </p:spPr>
        <p:txBody>
          <a:bodyPr vert="horz" lIns="135340" tIns="67670" rIns="135340" bIns="67670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B5B70-D9F5-4037-B352-6D116C1338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1947" y="0"/>
            <a:ext cx="4002019" cy="738907"/>
          </a:xfrm>
          <a:prstGeom prst="rect">
            <a:avLst/>
          </a:prstGeom>
        </p:spPr>
        <p:txBody>
          <a:bodyPr vert="horz" lIns="135340" tIns="67670" rIns="135340" bIns="67670" rtlCol="0"/>
          <a:lstStyle>
            <a:lvl1pPr algn="r">
              <a:defRPr sz="1800"/>
            </a:lvl1pPr>
          </a:lstStyle>
          <a:p>
            <a:fld id="{D4899308-EBD3-461C-8045-51FE487AEFA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25D54-2358-4343-82DD-EC382886CD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983568"/>
            <a:ext cx="4002019" cy="738907"/>
          </a:xfrm>
          <a:prstGeom prst="rect">
            <a:avLst/>
          </a:prstGeom>
        </p:spPr>
        <p:txBody>
          <a:bodyPr vert="horz" lIns="135340" tIns="67670" rIns="135340" bIns="67670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B580B-5722-4C5C-9BF6-211050A233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1947" y="13983568"/>
            <a:ext cx="4002019" cy="738907"/>
          </a:xfrm>
          <a:prstGeom prst="rect">
            <a:avLst/>
          </a:prstGeom>
        </p:spPr>
        <p:txBody>
          <a:bodyPr vert="horz" lIns="135340" tIns="67670" rIns="135340" bIns="67670" rtlCol="0" anchor="b"/>
          <a:lstStyle>
            <a:lvl1pPr algn="r">
              <a:defRPr sz="1800"/>
            </a:lvl1pPr>
          </a:lstStyle>
          <a:p>
            <a:fld id="{690D899B-5BBB-4D4D-863C-82A0134C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470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19" cy="738907"/>
          </a:xfrm>
          <a:prstGeom prst="rect">
            <a:avLst/>
          </a:prstGeom>
        </p:spPr>
        <p:txBody>
          <a:bodyPr vert="horz" lIns="135340" tIns="67670" rIns="135340" bIns="67670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947" y="0"/>
            <a:ext cx="4002019" cy="738907"/>
          </a:xfrm>
          <a:prstGeom prst="rect">
            <a:avLst/>
          </a:prstGeom>
        </p:spPr>
        <p:txBody>
          <a:bodyPr vert="horz" lIns="135340" tIns="67670" rIns="135340" bIns="67670" rtlCol="0"/>
          <a:lstStyle>
            <a:lvl1pPr algn="r">
              <a:defRPr sz="1800"/>
            </a:lvl1pPr>
          </a:lstStyle>
          <a:p>
            <a:fld id="{61FAA3CE-C12E-4B3A-B535-F2230D0F698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4925" y="1839913"/>
            <a:ext cx="6626225" cy="497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5340" tIns="67670" rIns="135340" bIns="676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30" y="7085413"/>
            <a:ext cx="7388016" cy="5797387"/>
          </a:xfrm>
          <a:prstGeom prst="rect">
            <a:avLst/>
          </a:prstGeom>
        </p:spPr>
        <p:txBody>
          <a:bodyPr vert="horz" lIns="135340" tIns="67670" rIns="135340" bIns="676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983568"/>
            <a:ext cx="4002019" cy="738907"/>
          </a:xfrm>
          <a:prstGeom prst="rect">
            <a:avLst/>
          </a:prstGeom>
        </p:spPr>
        <p:txBody>
          <a:bodyPr vert="horz" lIns="135340" tIns="67670" rIns="135340" bIns="67670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947" y="13983568"/>
            <a:ext cx="4002019" cy="738907"/>
          </a:xfrm>
          <a:prstGeom prst="rect">
            <a:avLst/>
          </a:prstGeom>
        </p:spPr>
        <p:txBody>
          <a:bodyPr vert="horz" lIns="135340" tIns="67670" rIns="135340" bIns="67670" rtlCol="0" anchor="b"/>
          <a:lstStyle>
            <a:lvl1pPr algn="r">
              <a:defRPr sz="1800"/>
            </a:lvl1pPr>
          </a:lstStyle>
          <a:p>
            <a:fld id="{C009CC29-D33A-4739-AAFA-610C6FEA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871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C5EF-ED92-49E5-AAF9-907539552A2A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9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24D4-EBE5-45ED-AE89-3D112CA66AA5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3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3435-5833-42F7-B3FE-434039538F6A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8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D112-A759-47CB-B8D9-F506AEEE044E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0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586F-B1B3-4B45-8F39-F97899F2BC2F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7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EA7A-F222-4443-AD96-21FFC637D6EB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6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D4CA-FEFC-447F-91A8-74E11FC23FA7}" type="datetime1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3AD2-A170-444B-899C-719E4BFD6CDA}" type="datetime1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2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FA2F-3665-4D3D-BC99-73A7544A6CCF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7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4994-826E-4D8B-9204-0772481975D4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8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EA3-E6A2-4C94-A91C-25C82C467C56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0683-53E8-44E8-B68D-80B6A39E91F5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F5AA-9BB3-4BEB-B855-1E0D52716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E446-729F-461A-95FB-F0A16C116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98778"/>
            <a:ext cx="7772400" cy="1337214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/>
                <a:cs typeface="Times New Roman"/>
              </a:rPr>
              <a:t>COVID-19 MODELING </a:t>
            </a:r>
            <a:b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latin typeface="Times New Roman"/>
                <a:cs typeface="Times New Roman"/>
              </a:rPr>
              <a:t>April 17, 2020 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9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F1E57-AEDA-47C0-A694-3AE9B73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DF1A73-0BB2-DB48-96E9-B0783BD0746D}"/>
              </a:ext>
            </a:extLst>
          </p:cNvPr>
          <p:cNvSpPr txBox="1">
            <a:spLocks/>
          </p:cNvSpPr>
          <p:nvPr/>
        </p:nvSpPr>
        <p:spPr>
          <a:xfrm>
            <a:off x="466965" y="396832"/>
            <a:ext cx="7886700" cy="503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ICU Needs – April 9th</a:t>
            </a:r>
            <a:r>
              <a:rPr lang="en-US" sz="2000" baseline="30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Trajectory</a:t>
            </a:r>
            <a:endParaRPr lang="en-US" sz="200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56AF56E9-3399-4619-9E97-52A5899C4F5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64211" y="5973969"/>
            <a:ext cx="758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is for planning purposes only 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representative of definitive outcomes 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6027EA3B-F768-4A64-8F1C-9BAF172DA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18" y="1108845"/>
            <a:ext cx="8285140" cy="46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F1E57-AEDA-47C0-A694-3AE9B73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11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80B196-36D0-4ACC-86A4-DC9D3C5B7A4B}"/>
              </a:ext>
            </a:extLst>
          </p:cNvPr>
          <p:cNvSpPr txBox="1">
            <a:spLocks/>
          </p:cNvSpPr>
          <p:nvPr/>
        </p:nvSpPr>
        <p:spPr>
          <a:xfrm>
            <a:off x="628650" y="298493"/>
            <a:ext cx="7886700" cy="75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Ventilator Needs – April 9</a:t>
            </a:r>
            <a:r>
              <a:rPr lang="en-US" sz="2000" baseline="30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Trajectory</a:t>
            </a:r>
            <a:endParaRPr lang="en-US" sz="200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28CA20F-6AC4-4B36-83F9-629DBE3A6E9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64211" y="5973969"/>
            <a:ext cx="758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is for planning purposes only 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representative of definitive outcomes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5E76FE0-8B19-47A8-A09B-B85896E48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075697"/>
            <a:ext cx="8474296" cy="47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2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2613E7-58B0-4B65-9F1C-D6D74365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6953"/>
            <a:ext cx="7960928" cy="1034844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b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Updated Through April 16, 2020   </a:t>
            </a:r>
            <a:endParaRPr lang="en-US" sz="24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824AD-C526-4355-9E32-8DE2A7CCE885}"/>
              </a:ext>
            </a:extLst>
          </p:cNvPr>
          <p:cNvSpPr txBox="1"/>
          <p:nvPr/>
        </p:nvSpPr>
        <p:spPr>
          <a:xfrm>
            <a:off x="542869" y="1194998"/>
            <a:ext cx="8268352" cy="19543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>
                <a:latin typeface="Times New Roman"/>
                <a:cs typeface="Times New Roman"/>
              </a:rPr>
              <a:t>Goal</a:t>
            </a:r>
            <a:r>
              <a:rPr lang="en-US" sz="1500">
                <a:latin typeface="Times New Roman"/>
                <a:cs typeface="Times New Roman"/>
              </a:rPr>
              <a:t>: Develop multiple forecasting perspectives 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Times New Roman"/>
                <a:cs typeface="Times New Roman"/>
              </a:rPr>
              <a:t>Oliver Wyman – Helen Leis 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Times New Roman"/>
                <a:cs typeface="Times New Roman"/>
              </a:rPr>
              <a:t>Columbia University – Professor Jeffrey Shaman, Ph.D. 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Times New Roman"/>
                <a:cs typeface="Times New Roman"/>
              </a:rPr>
              <a:t>Northeastern University – Professor Alessandro </a:t>
            </a:r>
            <a:r>
              <a:rPr lang="en-US" sz="1500" err="1">
                <a:latin typeface="Times New Roman"/>
                <a:cs typeface="Times New Roman"/>
              </a:rPr>
              <a:t>Vespignani</a:t>
            </a:r>
            <a:r>
              <a:rPr lang="en-US" sz="1500">
                <a:latin typeface="Times New Roman"/>
                <a:cs typeface="Times New Roman"/>
              </a:rPr>
              <a:t>, Ph.D.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Times New Roman"/>
                <a:cs typeface="Times New Roman"/>
              </a:rPr>
              <a:t>University of Washington – Institute for Health Metrics and Evaluation (IHME)</a:t>
            </a:r>
            <a:endParaRPr lang="en-US" sz="1500">
              <a:latin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Times New Roman"/>
                <a:cs typeface="Times New Roman"/>
              </a:rPr>
              <a:t>UVM – Larner College of Medicine – Department of Microbiology &amp; Molecular Genetics – Traslational Global Infectious Disease Research (TGIR) Group – John Hanley, PhD </a:t>
            </a:r>
          </a:p>
          <a:p>
            <a:pPr lvl="1"/>
            <a:r>
              <a:rPr lang="en-US" sz="1600">
                <a:latin typeface="Times New Roman"/>
                <a:cs typeface="Times New Roman"/>
              </a:rPr>
              <a:t>    </a:t>
            </a:r>
            <a:endParaRPr lang="en-US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779DF-0995-493C-9553-C633CEEE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F20AB-787F-8F4C-AF3C-1249802BA773}"/>
              </a:ext>
            </a:extLst>
          </p:cNvPr>
          <p:cNvSpPr txBox="1"/>
          <p:nvPr/>
        </p:nvSpPr>
        <p:spPr>
          <a:xfrm>
            <a:off x="542869" y="3068145"/>
            <a:ext cx="8268352" cy="1969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>
                <a:latin typeface="Times New Roman"/>
                <a:cs typeface="Times New Roman"/>
              </a:rPr>
              <a:t>Forecasting is imprecise:  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u="sng">
                <a:latin typeface="Times New Roman"/>
                <a:cs typeface="Times New Roman"/>
              </a:rPr>
              <a:t>Focus on the near term:</a:t>
            </a:r>
            <a:r>
              <a:rPr lang="en-US" sz="1500">
                <a:latin typeface="Times New Roman"/>
                <a:cs typeface="Times New Roman"/>
              </a:rPr>
              <a:t> Forecasting is much less predictable the further out you model   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u="sng">
                <a:latin typeface="Times New Roman"/>
                <a:cs typeface="Times New Roman"/>
              </a:rPr>
              <a:t>Focus on ranges rather than specifics:</a:t>
            </a:r>
            <a:r>
              <a:rPr lang="en-US" sz="1500">
                <a:latin typeface="Times New Roman"/>
                <a:cs typeface="Times New Roman"/>
              </a:rPr>
              <a:t> Forecasts are represented as a range of possible outcomes (i.e., likely, best &amp; worst)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u="sng">
                <a:latin typeface="Times New Roman"/>
                <a:cs typeface="Times New Roman"/>
              </a:rPr>
              <a:t>Consistent refinement:</a:t>
            </a:r>
            <a:r>
              <a:rPr lang="en-US" sz="1500">
                <a:latin typeface="Times New Roman"/>
                <a:cs typeface="Times New Roman"/>
              </a:rPr>
              <a:t> Continually updating with new data and new assumptions 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u="sng">
                <a:latin typeface="Times New Roman"/>
                <a:cs typeface="Times New Roman"/>
              </a:rPr>
              <a:t>Appropriate Perspective:</a:t>
            </a:r>
            <a:r>
              <a:rPr lang="en-US" sz="1500">
                <a:latin typeface="Times New Roman"/>
                <a:cs typeface="Times New Roman"/>
              </a:rPr>
              <a:t> Ultimately forecasts are developed for planning purposes and are not representative of definitive outcomes   </a:t>
            </a:r>
            <a:r>
              <a:rPr lang="en-US" sz="1600">
                <a:latin typeface="Times New Roman"/>
                <a:cs typeface="Times New Roman"/>
              </a:rPr>
              <a:t> 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30C9D-1851-1D44-A30D-7A5C65440A35}"/>
              </a:ext>
            </a:extLst>
          </p:cNvPr>
          <p:cNvSpPr txBox="1"/>
          <p:nvPr/>
        </p:nvSpPr>
        <p:spPr>
          <a:xfrm>
            <a:off x="542858" y="5012121"/>
            <a:ext cx="8268352" cy="150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>
                <a:latin typeface="Times New Roman"/>
                <a:cs typeface="Times New Roman"/>
              </a:rPr>
              <a:t>Ultimate Purpose of Forecasting: Medical Surge Planning 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Times New Roman"/>
                <a:cs typeface="Times New Roman"/>
              </a:rPr>
              <a:t>Tracking the available staffed hospital beds 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Times New Roman"/>
                <a:cs typeface="Times New Roman"/>
              </a:rPr>
              <a:t>Tracking the available ICU beds 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Times New Roman"/>
                <a:cs typeface="Times New Roman"/>
              </a:rPr>
              <a:t>Tracking the available ventilators 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Times New Roman"/>
                <a:cs typeface="Times New Roman"/>
              </a:rPr>
              <a:t>Tracking the supply of PPE</a:t>
            </a:r>
            <a:r>
              <a:rPr lang="en-US" sz="1600">
                <a:latin typeface="Times New Roman"/>
                <a:cs typeface="Times New Roman"/>
              </a:rPr>
              <a:t>  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A4B494C-127C-4261-8BB6-CB42ECAE0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" y="1236196"/>
            <a:ext cx="8218170" cy="508664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EF375F9-D43C-054D-B0E3-09643CAB6EF3}"/>
              </a:ext>
            </a:extLst>
          </p:cNvPr>
          <p:cNvSpPr txBox="1">
            <a:spLocks/>
          </p:cNvSpPr>
          <p:nvPr/>
        </p:nvSpPr>
        <p:spPr>
          <a:xfrm>
            <a:off x="393375" y="179925"/>
            <a:ext cx="7886700" cy="591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Vermont’s Daily COVID-19 Confirmed Case Growth  </a:t>
            </a:r>
          </a:p>
          <a:p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B51F3-7E95-944E-BB97-CBD22E9A7465}"/>
              </a:ext>
            </a:extLst>
          </p:cNvPr>
          <p:cNvSpPr txBox="1"/>
          <p:nvPr/>
        </p:nvSpPr>
        <p:spPr>
          <a:xfrm>
            <a:off x="433036" y="423485"/>
            <a:ext cx="77657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 Department of Health </a:t>
            </a: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06666-E581-45D0-A570-BA02E61C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3</a:t>
            </a:fld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F9CE1F-B593-4DFE-AAB3-1CFA60AABAE9}"/>
              </a:ext>
            </a:extLst>
          </p:cNvPr>
          <p:cNvSpPr txBox="1"/>
          <p:nvPr/>
        </p:nvSpPr>
        <p:spPr>
          <a:xfrm>
            <a:off x="432435" y="771748"/>
            <a:ext cx="3757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Days until confirmed cases double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E21FFA-5C79-4C80-89D3-79B6EDBB937E}"/>
              </a:ext>
            </a:extLst>
          </p:cNvPr>
          <p:cNvCxnSpPr>
            <a:cxnSpLocks/>
          </p:cNvCxnSpPr>
          <p:nvPr/>
        </p:nvCxnSpPr>
        <p:spPr>
          <a:xfrm flipH="1">
            <a:off x="5067640" y="1805083"/>
            <a:ext cx="1380675" cy="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7B3715-CAB0-48E6-AFC4-6E287D285B52}"/>
              </a:ext>
            </a:extLst>
          </p:cNvPr>
          <p:cNvCxnSpPr>
            <a:cxnSpLocks/>
          </p:cNvCxnSpPr>
          <p:nvPr/>
        </p:nvCxnSpPr>
        <p:spPr>
          <a:xfrm flipH="1" flipV="1">
            <a:off x="3269184" y="3020487"/>
            <a:ext cx="663264" cy="3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430173-B388-48E8-80B4-B75A47409713}"/>
              </a:ext>
            </a:extLst>
          </p:cNvPr>
          <p:cNvCxnSpPr>
            <a:cxnSpLocks/>
          </p:cNvCxnSpPr>
          <p:nvPr/>
        </p:nvCxnSpPr>
        <p:spPr>
          <a:xfrm>
            <a:off x="2640534" y="3780027"/>
            <a:ext cx="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6B608F-4628-4885-8265-C525E5D7631E}"/>
              </a:ext>
            </a:extLst>
          </p:cNvPr>
          <p:cNvCxnSpPr>
            <a:cxnSpLocks/>
          </p:cNvCxnSpPr>
          <p:nvPr/>
        </p:nvCxnSpPr>
        <p:spPr>
          <a:xfrm flipH="1" flipV="1">
            <a:off x="2639050" y="3779817"/>
            <a:ext cx="621165" cy="1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828D7A-A8FB-4481-AD46-63D5D8F58F21}"/>
              </a:ext>
            </a:extLst>
          </p:cNvPr>
          <p:cNvCxnSpPr>
            <a:cxnSpLocks/>
          </p:cNvCxnSpPr>
          <p:nvPr/>
        </p:nvCxnSpPr>
        <p:spPr>
          <a:xfrm flipH="1">
            <a:off x="2021796" y="4580724"/>
            <a:ext cx="628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67B7D5-DE9C-4086-94BC-34288CB35CF8}"/>
              </a:ext>
            </a:extLst>
          </p:cNvPr>
          <p:cNvCxnSpPr>
            <a:cxnSpLocks/>
          </p:cNvCxnSpPr>
          <p:nvPr/>
        </p:nvCxnSpPr>
        <p:spPr>
          <a:xfrm>
            <a:off x="2026951" y="4587209"/>
            <a:ext cx="3810" cy="788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365E18-2BE4-4D52-B0BA-C5ED4ED24396}"/>
              </a:ext>
            </a:extLst>
          </p:cNvPr>
          <p:cNvCxnSpPr>
            <a:cxnSpLocks/>
          </p:cNvCxnSpPr>
          <p:nvPr/>
        </p:nvCxnSpPr>
        <p:spPr>
          <a:xfrm>
            <a:off x="3273318" y="3021051"/>
            <a:ext cx="0" cy="1917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45F5915-2E3A-4DAB-8929-4200FC4F6A4E}"/>
              </a:ext>
            </a:extLst>
          </p:cNvPr>
          <p:cNvCxnSpPr>
            <a:cxnSpLocks/>
          </p:cNvCxnSpPr>
          <p:nvPr/>
        </p:nvCxnSpPr>
        <p:spPr>
          <a:xfrm flipH="1">
            <a:off x="3929097" y="2342512"/>
            <a:ext cx="7619" cy="214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04432A2-FBD9-4A17-95E8-023A38697490}"/>
              </a:ext>
            </a:extLst>
          </p:cNvPr>
          <p:cNvSpPr txBox="1"/>
          <p:nvPr/>
        </p:nvSpPr>
        <p:spPr>
          <a:xfrm>
            <a:off x="1982845" y="4313839"/>
            <a:ext cx="7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~3 days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B2DB34-F9C5-C749-9ACE-320072AF89C9}"/>
              </a:ext>
            </a:extLst>
          </p:cNvPr>
          <p:cNvCxnSpPr>
            <a:cxnSpLocks/>
          </p:cNvCxnSpPr>
          <p:nvPr/>
        </p:nvCxnSpPr>
        <p:spPr>
          <a:xfrm flipH="1" flipV="1">
            <a:off x="3937117" y="2346252"/>
            <a:ext cx="1123122" cy="1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BEFFF71-9F03-E542-A307-F0459649C0B5}"/>
              </a:ext>
            </a:extLst>
          </p:cNvPr>
          <p:cNvSpPr txBox="1"/>
          <p:nvPr/>
        </p:nvSpPr>
        <p:spPr>
          <a:xfrm>
            <a:off x="2623180" y="3533059"/>
            <a:ext cx="7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~3 days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A8DAB6-2D98-7C49-97AC-1BA96161837E}"/>
              </a:ext>
            </a:extLst>
          </p:cNvPr>
          <p:cNvSpPr txBox="1"/>
          <p:nvPr/>
        </p:nvSpPr>
        <p:spPr>
          <a:xfrm>
            <a:off x="3286386" y="2748388"/>
            <a:ext cx="7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~3 days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F21C339-4A8E-2E47-84B6-764D7DFCAE8D}"/>
              </a:ext>
            </a:extLst>
          </p:cNvPr>
          <p:cNvSpPr txBox="1"/>
          <p:nvPr/>
        </p:nvSpPr>
        <p:spPr>
          <a:xfrm>
            <a:off x="4200246" y="2034611"/>
            <a:ext cx="7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~5.5 days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C3395F-4897-D740-8AAA-7BB89A13E3C1}"/>
              </a:ext>
            </a:extLst>
          </p:cNvPr>
          <p:cNvSpPr txBox="1"/>
          <p:nvPr/>
        </p:nvSpPr>
        <p:spPr>
          <a:xfrm>
            <a:off x="5393579" y="1539418"/>
            <a:ext cx="725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~7.5 days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BC43CD-EC05-415B-91F5-2B3D48F7A699}"/>
              </a:ext>
            </a:extLst>
          </p:cNvPr>
          <p:cNvCxnSpPr>
            <a:cxnSpLocks/>
          </p:cNvCxnSpPr>
          <p:nvPr/>
        </p:nvCxnSpPr>
        <p:spPr>
          <a:xfrm flipH="1">
            <a:off x="5064476" y="1805302"/>
            <a:ext cx="3809" cy="1880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406C76-0B22-42F6-A610-F9A5CB1CE155}"/>
              </a:ext>
            </a:extLst>
          </p:cNvPr>
          <p:cNvCxnSpPr>
            <a:cxnSpLocks/>
          </p:cNvCxnSpPr>
          <p:nvPr/>
        </p:nvCxnSpPr>
        <p:spPr>
          <a:xfrm flipH="1">
            <a:off x="6442741" y="1234408"/>
            <a:ext cx="3810" cy="135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03BC01-0403-4027-B3C2-A7B5105CF2BC}"/>
              </a:ext>
            </a:extLst>
          </p:cNvPr>
          <p:cNvCxnSpPr/>
          <p:nvPr/>
        </p:nvCxnSpPr>
        <p:spPr>
          <a:xfrm flipV="1">
            <a:off x="6442710" y="1211580"/>
            <a:ext cx="2011680" cy="22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470DD5A-24E7-40F0-871B-F3343EC5B1F6}"/>
              </a:ext>
            </a:extLst>
          </p:cNvPr>
          <p:cNvSpPr txBox="1"/>
          <p:nvPr/>
        </p:nvSpPr>
        <p:spPr>
          <a:xfrm>
            <a:off x="6391971" y="910768"/>
            <a:ext cx="2211123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>
                <a:latin typeface="Times New Roman"/>
                <a:cs typeface="Times New Roman"/>
              </a:rPr>
              <a:t>Not estimated to double for ~27 days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6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DC68D-D43E-4926-8684-DC5775E4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2DD2C-4F51-423A-9944-1A40ECCB2005}"/>
              </a:ext>
            </a:extLst>
          </p:cNvPr>
          <p:cNvSpPr txBox="1"/>
          <p:nvPr/>
        </p:nvSpPr>
        <p:spPr>
          <a:xfrm rot="5400000">
            <a:off x="6733120" y="3494227"/>
            <a:ext cx="427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Number of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214D6-F0CA-4AD0-8CC9-92F2C1C989A3}"/>
              </a:ext>
            </a:extLst>
          </p:cNvPr>
          <p:cNvSpPr txBox="1"/>
          <p:nvPr/>
        </p:nvSpPr>
        <p:spPr>
          <a:xfrm rot="16200000">
            <a:off x="-1802789" y="3493115"/>
            <a:ext cx="427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Case Growth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5E4AE1-EE14-4E26-9FB7-C084EC46A9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8168" y="161124"/>
            <a:ext cx="7886700" cy="792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Vermont’s Daily Growth Rate Compared to Total Cases </a:t>
            </a:r>
          </a:p>
          <a:p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95B635-1B94-4419-9AB4-DE4AEE167758}"/>
              </a:ext>
            </a:extLst>
          </p:cNvPr>
          <p:cNvSpPr txBox="1">
            <a:spLocks/>
          </p:cNvSpPr>
          <p:nvPr/>
        </p:nvSpPr>
        <p:spPr>
          <a:xfrm>
            <a:off x="628649" y="755806"/>
            <a:ext cx="8147797" cy="55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Note: This chart notes the stability of Vermont’s case growth rate as we approached and surpassed 100 confirmed cases.  </a:t>
            </a:r>
          </a:p>
          <a:p>
            <a:r>
              <a:rPr lang="en-US"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D26309-2CB9-4671-9358-3DF88118758C}"/>
              </a:ext>
            </a:extLst>
          </p:cNvPr>
          <p:cNvSpPr txBox="1"/>
          <p:nvPr/>
        </p:nvSpPr>
        <p:spPr>
          <a:xfrm>
            <a:off x="628649" y="557357"/>
            <a:ext cx="77657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Vermont Department of Health </a:t>
            </a: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381F47-6809-6141-8D60-0CFFDABA8A77}"/>
              </a:ext>
            </a:extLst>
          </p:cNvPr>
          <p:cNvSpPr/>
          <p:nvPr/>
        </p:nvSpPr>
        <p:spPr>
          <a:xfrm>
            <a:off x="1256943" y="6060862"/>
            <a:ext cx="2750844" cy="267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098C685-23EB-449E-B31F-F06F8FF00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10" y="1349706"/>
            <a:ext cx="8092553" cy="48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2E5C-1F40-4F82-9454-F072ABCB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F3DFE3-E0AA-4F37-9D48-8A0FB8385F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247" y="291933"/>
            <a:ext cx="7886700" cy="57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accent1"/>
                </a:solidFill>
                <a:latin typeface="Times New Roman"/>
                <a:cs typeface="Times New Roman"/>
              </a:rPr>
              <a:t>Forecasting vs. Actual Case Count </a:t>
            </a:r>
            <a:endParaRPr lang="en-US" sz="24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9A0CB6C-E710-469E-AAE5-BE4F6DE85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93" y="950381"/>
            <a:ext cx="8732512" cy="5226582"/>
          </a:xfr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18DB4FB-B2BD-4C7D-9289-7DA97B217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4" y="999134"/>
            <a:ext cx="8732512" cy="5226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CACB15-E100-4242-865F-761E1D2E92F2}"/>
              </a:ext>
            </a:extLst>
          </p:cNvPr>
          <p:cNvSpPr txBox="1"/>
          <p:nvPr/>
        </p:nvSpPr>
        <p:spPr>
          <a:xfrm>
            <a:off x="428553" y="6273112"/>
            <a:ext cx="52652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/>
                <a:cs typeface="Calibri"/>
              </a:rPr>
              <a:t>Source: Oliver Wyman (OW) April 16, 2020 Model </a:t>
            </a:r>
          </a:p>
        </p:txBody>
      </p:sp>
    </p:spTree>
    <p:extLst>
      <p:ext uri="{BB962C8B-B14F-4D97-AF65-F5344CB8AC3E}">
        <p14:creationId xmlns:p14="http://schemas.microsoft.com/office/powerpoint/2010/main" val="309220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59BCC-39C9-4C32-9297-5EDB1CE2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36516B-095E-4B8F-A34E-E49F0E255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8168" y="237324"/>
            <a:ext cx="7886700" cy="792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accent1"/>
                </a:solidFill>
                <a:latin typeface="Times New Roman"/>
                <a:cs typeface="Times New Roman"/>
              </a:rPr>
              <a:t>Vermont Mobility Data  </a:t>
            </a:r>
            <a:endParaRPr lang="en-US" sz="24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0735C97-8702-4162-B2AC-D2CCF18F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10159"/>
            <a:ext cx="7653337" cy="5037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66E93C-0198-4436-A92E-EE23AE9C99B1}"/>
              </a:ext>
            </a:extLst>
          </p:cNvPr>
          <p:cNvSpPr txBox="1"/>
          <p:nvPr/>
        </p:nvSpPr>
        <p:spPr>
          <a:xfrm>
            <a:off x="609600" y="1266825"/>
            <a:ext cx="2743200" cy="3770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50">
                <a:solidFill>
                  <a:srgbClr val="202124"/>
                </a:solidFill>
                <a:latin typeface="GoogleSans-Regular"/>
              </a:rPr>
              <a:t>Vermont </a:t>
            </a:r>
            <a:r>
              <a:rPr lang="en-US" sz="1850">
                <a:solidFill>
                  <a:srgbClr val="787878"/>
                </a:solidFill>
                <a:latin typeface="GoogleSans-Regular"/>
              </a:rPr>
              <a:t>April 11, 2020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0558AB03-9A11-4B51-B5F0-5EDEC0330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3" y="1900014"/>
            <a:ext cx="3200400" cy="369138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99F41EA5-4303-413A-9BD5-DCA152E60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25" y="1928929"/>
            <a:ext cx="3048000" cy="37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9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353045C7-CCC9-45F7-AEB3-EDEF22014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8" y="846734"/>
            <a:ext cx="8882224" cy="53071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2E5C-1F40-4F82-9454-F072ABCB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F3DFE3-E0AA-4F37-9D48-8A0FB8385F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247" y="356328"/>
            <a:ext cx="7886700" cy="57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accent1"/>
                </a:solidFill>
                <a:latin typeface="Times New Roman"/>
                <a:cs typeface="Times New Roman"/>
              </a:rPr>
              <a:t>Social Distancing Timing &amp; Effect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81A6A-A2EC-4FD5-9253-81BE44902268}"/>
              </a:ext>
            </a:extLst>
          </p:cNvPr>
          <p:cNvSpPr/>
          <p:nvPr/>
        </p:nvSpPr>
        <p:spPr>
          <a:xfrm>
            <a:off x="3172504" y="4481978"/>
            <a:ext cx="2214941" cy="1303290"/>
          </a:xfrm>
          <a:prstGeom prst="rect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A56B33-2599-4028-BB05-5260561A917E}"/>
              </a:ext>
            </a:extLst>
          </p:cNvPr>
          <p:cNvCxnSpPr>
            <a:cxnSpLocks/>
          </p:cNvCxnSpPr>
          <p:nvPr/>
        </p:nvCxnSpPr>
        <p:spPr>
          <a:xfrm flipV="1">
            <a:off x="3209573" y="3855975"/>
            <a:ext cx="2169823" cy="402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529650-B3FC-421C-954E-9771913AB7E9}"/>
              </a:ext>
            </a:extLst>
          </p:cNvPr>
          <p:cNvCxnSpPr>
            <a:cxnSpLocks/>
          </p:cNvCxnSpPr>
          <p:nvPr/>
        </p:nvCxnSpPr>
        <p:spPr>
          <a:xfrm>
            <a:off x="5375221" y="3862433"/>
            <a:ext cx="0" cy="61149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177268-4142-4B9F-9B7A-D4AA33DD74AD}"/>
              </a:ext>
            </a:extLst>
          </p:cNvPr>
          <p:cNvCxnSpPr>
            <a:cxnSpLocks/>
          </p:cNvCxnSpPr>
          <p:nvPr/>
        </p:nvCxnSpPr>
        <p:spPr>
          <a:xfrm flipH="1">
            <a:off x="4928394" y="3862141"/>
            <a:ext cx="8049" cy="61983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D0A8DE-06E1-4028-BF32-F9B8EA78B5E3}"/>
              </a:ext>
            </a:extLst>
          </p:cNvPr>
          <p:cNvCxnSpPr>
            <a:cxnSpLocks/>
          </p:cNvCxnSpPr>
          <p:nvPr/>
        </p:nvCxnSpPr>
        <p:spPr>
          <a:xfrm flipH="1">
            <a:off x="3193474" y="3394339"/>
            <a:ext cx="6" cy="10628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061207-581E-43F2-936C-929666ECF6A6}"/>
              </a:ext>
            </a:extLst>
          </p:cNvPr>
          <p:cNvSpPr txBox="1"/>
          <p:nvPr/>
        </p:nvSpPr>
        <p:spPr>
          <a:xfrm>
            <a:off x="2499966" y="3025003"/>
            <a:ext cx="1530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Stay Home, Stay Safe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A021D7-852E-4C8B-9977-16456FB72A05}"/>
              </a:ext>
            </a:extLst>
          </p:cNvPr>
          <p:cNvSpPr txBox="1"/>
          <p:nvPr/>
        </p:nvSpPr>
        <p:spPr>
          <a:xfrm>
            <a:off x="3266653" y="3549739"/>
            <a:ext cx="2012602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>
                <a:latin typeface="Times New Roman"/>
                <a:cs typeface="Times New Roman"/>
              </a:rPr>
              <a:t>10 to 14-day delay</a:t>
            </a:r>
            <a:endParaRPr 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A0655-0467-451F-A3C9-38F6BDA88683}"/>
              </a:ext>
            </a:extLst>
          </p:cNvPr>
          <p:cNvSpPr/>
          <p:nvPr/>
        </p:nvSpPr>
        <p:spPr>
          <a:xfrm>
            <a:off x="1771488" y="4708540"/>
            <a:ext cx="2730462" cy="1075765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A0B151D-C9FF-4C07-BA83-260C8AE51702}"/>
              </a:ext>
            </a:extLst>
          </p:cNvPr>
          <p:cNvCxnSpPr>
            <a:cxnSpLocks/>
          </p:cNvCxnSpPr>
          <p:nvPr/>
        </p:nvCxnSpPr>
        <p:spPr>
          <a:xfrm>
            <a:off x="1789154" y="4480163"/>
            <a:ext cx="0" cy="161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83DFA0D-D9F7-4ACE-998D-4B7D791C677B}"/>
              </a:ext>
            </a:extLst>
          </p:cNvPr>
          <p:cNvSpPr txBox="1"/>
          <p:nvPr/>
        </p:nvSpPr>
        <p:spPr>
          <a:xfrm>
            <a:off x="992294" y="4036201"/>
            <a:ext cx="1057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State of Emergency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4D8A13-D519-4507-938B-7924BEF95CED}"/>
              </a:ext>
            </a:extLst>
          </p:cNvPr>
          <p:cNvCxnSpPr>
            <a:cxnSpLocks/>
          </p:cNvCxnSpPr>
          <p:nvPr/>
        </p:nvCxnSpPr>
        <p:spPr>
          <a:xfrm>
            <a:off x="1978364" y="4040345"/>
            <a:ext cx="0" cy="601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8DC7226-66EF-4A96-803E-B27538915577}"/>
              </a:ext>
            </a:extLst>
          </p:cNvPr>
          <p:cNvSpPr txBox="1"/>
          <p:nvPr/>
        </p:nvSpPr>
        <p:spPr>
          <a:xfrm>
            <a:off x="1291510" y="3623362"/>
            <a:ext cx="1057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Closing Bars &amp; Restaurants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35D8E9A-443B-4351-AA9C-67BF5FF76294}"/>
              </a:ext>
            </a:extLst>
          </p:cNvPr>
          <p:cNvCxnSpPr>
            <a:cxnSpLocks/>
          </p:cNvCxnSpPr>
          <p:nvPr/>
        </p:nvCxnSpPr>
        <p:spPr>
          <a:xfrm flipH="1">
            <a:off x="2316914" y="3578680"/>
            <a:ext cx="6" cy="1062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78C5B64-D704-40A2-A04C-107059848A94}"/>
              </a:ext>
            </a:extLst>
          </p:cNvPr>
          <p:cNvSpPr txBox="1"/>
          <p:nvPr/>
        </p:nvSpPr>
        <p:spPr>
          <a:xfrm>
            <a:off x="1720760" y="3286613"/>
            <a:ext cx="1192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Times New Roman" panose="02020603050405020304" pitchFamily="18" charset="0"/>
                <a:cs typeface="Times New Roman" panose="02020603050405020304" pitchFamily="18" charset="0"/>
              </a:rPr>
              <a:t>Closing Schools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5BB48EA-E155-426E-B1D7-40EBF0DBA135}"/>
              </a:ext>
            </a:extLst>
          </p:cNvPr>
          <p:cNvCxnSpPr>
            <a:cxnSpLocks/>
          </p:cNvCxnSpPr>
          <p:nvPr/>
        </p:nvCxnSpPr>
        <p:spPr>
          <a:xfrm flipV="1">
            <a:off x="2312888" y="4012788"/>
            <a:ext cx="2197112" cy="185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81C2B17-F17E-4D50-A82A-7F29D0F5E8A9}"/>
              </a:ext>
            </a:extLst>
          </p:cNvPr>
          <p:cNvCxnSpPr>
            <a:cxnSpLocks/>
          </p:cNvCxnSpPr>
          <p:nvPr/>
        </p:nvCxnSpPr>
        <p:spPr>
          <a:xfrm flipH="1">
            <a:off x="4498677" y="4012787"/>
            <a:ext cx="1" cy="695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48F626D-B3E7-436F-953B-07C1D0999721}"/>
              </a:ext>
            </a:extLst>
          </p:cNvPr>
          <p:cNvCxnSpPr>
            <a:cxnSpLocks/>
          </p:cNvCxnSpPr>
          <p:nvPr/>
        </p:nvCxnSpPr>
        <p:spPr>
          <a:xfrm>
            <a:off x="4050446" y="4019438"/>
            <a:ext cx="0" cy="689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F13823-75D9-4819-8765-A9FCCA5A2129}"/>
              </a:ext>
            </a:extLst>
          </p:cNvPr>
          <p:cNvSpPr txBox="1"/>
          <p:nvPr/>
        </p:nvSpPr>
        <p:spPr>
          <a:xfrm>
            <a:off x="428553" y="6273112"/>
            <a:ext cx="52652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/>
                <a:cs typeface="Calibri"/>
              </a:rPr>
              <a:t>Source: Oliver Wyman (OW) April 16, 2020 Model </a:t>
            </a:r>
          </a:p>
        </p:txBody>
      </p:sp>
    </p:spTree>
    <p:extLst>
      <p:ext uri="{BB962C8B-B14F-4D97-AF65-F5344CB8AC3E}">
        <p14:creationId xmlns:p14="http://schemas.microsoft.com/office/powerpoint/2010/main" val="339310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F1E57-AEDA-47C0-A694-3AE9B73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DCDB0-09ED-4B85-BACF-B10A5D54BE15}"/>
              </a:ext>
            </a:extLst>
          </p:cNvPr>
          <p:cNvSpPr txBox="1">
            <a:spLocks/>
          </p:cNvSpPr>
          <p:nvPr/>
        </p:nvSpPr>
        <p:spPr>
          <a:xfrm>
            <a:off x="478481" y="188410"/>
            <a:ext cx="7886700" cy="503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chemeClr val="accent1"/>
                </a:solidFill>
                <a:latin typeface="Times New Roman"/>
                <a:cs typeface="Times New Roman"/>
              </a:rPr>
              <a:t>Forecast of Vermont Deaths 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B0AECCF1-F751-4F48-A809-6B49461DC01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64211" y="5973969"/>
            <a:ext cx="758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is for planning purposes only 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representative of definitive outcomes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FC84EAB-E855-4110-93DD-6F7D427A0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0" y="952253"/>
            <a:ext cx="8962040" cy="55465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DEC9B3-14D9-45C9-A462-61EABA874CC2}"/>
              </a:ext>
            </a:extLst>
          </p:cNvPr>
          <p:cNvSpPr/>
          <p:nvPr/>
        </p:nvSpPr>
        <p:spPr>
          <a:xfrm>
            <a:off x="2226114" y="6346096"/>
            <a:ext cx="4623823" cy="420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C9C11-D9B0-4BB6-B943-841C736F82C6}"/>
              </a:ext>
            </a:extLst>
          </p:cNvPr>
          <p:cNvSpPr txBox="1"/>
          <p:nvPr/>
        </p:nvSpPr>
        <p:spPr>
          <a:xfrm>
            <a:off x="290356" y="889208"/>
            <a:ext cx="52652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/>
                <a:cs typeface="Calibri"/>
              </a:rPr>
              <a:t>Source: Professor Vespignani April 3, 2020 Model </a:t>
            </a:r>
          </a:p>
        </p:txBody>
      </p:sp>
    </p:spTree>
    <p:extLst>
      <p:ext uri="{BB962C8B-B14F-4D97-AF65-F5344CB8AC3E}">
        <p14:creationId xmlns:p14="http://schemas.microsoft.com/office/powerpoint/2010/main" val="75441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F1E57-AEDA-47C0-A694-3AE9B73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F5AA-9BB3-4BEB-B855-1E0D527167DA}" type="slidenum">
              <a:rPr lang="en-US" smtClean="0"/>
              <a:t>9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DCDB0-09ED-4B85-BACF-B10A5D54BE15}"/>
              </a:ext>
            </a:extLst>
          </p:cNvPr>
          <p:cNvSpPr txBox="1">
            <a:spLocks/>
          </p:cNvSpPr>
          <p:nvPr/>
        </p:nvSpPr>
        <p:spPr>
          <a:xfrm>
            <a:off x="466965" y="396832"/>
            <a:ext cx="7886700" cy="503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 Needs – April 9th Trajectory</a:t>
            </a:r>
            <a:endParaRPr lang="en-US" sz="200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B0AECCF1-F751-4F48-A809-6B49461DC01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64211" y="5973969"/>
            <a:ext cx="758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is for planning purposes only 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representative of definitive outcomes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25CC86D-F235-4F10-8C9E-B50F5151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5" y="1039174"/>
            <a:ext cx="8530642" cy="47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3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22C07FA27827458AA5D61B0BC1A66D" ma:contentTypeVersion="14" ma:contentTypeDescription="Create a new document." ma:contentTypeScope="" ma:versionID="4dd9a9707f57150674b5769e51cf9457">
  <xsd:schema xmlns:xsd="http://www.w3.org/2001/XMLSchema" xmlns:xs="http://www.w3.org/2001/XMLSchema" xmlns:p="http://schemas.microsoft.com/office/2006/metadata/properties" xmlns:ns1="http://schemas.microsoft.com/sharepoint/v3" xmlns:ns2="9afd0b30-9f70-4771-9d77-11b312ea7c49" xmlns:ns3="770b0849-1567-42a8-9e8c-3e26d18d1bf0" targetNamespace="http://schemas.microsoft.com/office/2006/metadata/properties" ma:root="true" ma:fieldsID="31b0b1e729490a6ff0f4f60d6a668e32" ns1:_="" ns2:_="" ns3:_="">
    <xsd:import namespace="http://schemas.microsoft.com/sharepoint/v3"/>
    <xsd:import namespace="9afd0b30-9f70-4771-9d77-11b312ea7c49"/>
    <xsd:import namespace="770b0849-1567-42a8-9e8c-3e26d18d1b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0b30-9f70-4771-9d77-11b312ea7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b0849-1567-42a8-9e8c-3e26d18d1bf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770b0849-1567-42a8-9e8c-3e26d18d1bf0">
      <UserInfo>
        <DisplayName>Brackin, Stephanie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7F461F0-8207-4A61-BAE2-E3DB1CD4EA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E2DE8-571F-4CC0-AABD-4DEE8B8342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9afd0b30-9f70-4771-9d77-11b312ea7c49"/>
    <ds:schemaRef ds:uri="770b0849-1567-42a8-9e8c-3e26d18d1bf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1CC3B6-54A5-46BE-BB82-755C83EA757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9afd0b30-9f70-4771-9d77-11b312ea7c49"/>
    <ds:schemaRef ds:uri="http://schemas.openxmlformats.org/package/2006/metadata/core-properties"/>
    <ds:schemaRef ds:uri="770b0849-1567-42a8-9e8c-3e26d18d1bf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429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GoogleSans-Regular</vt:lpstr>
      <vt:lpstr>Times New Roman</vt:lpstr>
      <vt:lpstr>Office Theme</vt:lpstr>
      <vt:lpstr>COVID-19 MODELING  April 17, 2020 </vt:lpstr>
      <vt:lpstr>Overview Presentation Updated Through April 16, 2020   </vt:lpstr>
      <vt:lpstr>PowerPoint Presentation</vt:lpstr>
      <vt:lpstr>Vermont’s Daily Growth Rate Compared to Total Cases   </vt:lpstr>
      <vt:lpstr>Forecasting vs. Actual Case Count </vt:lpstr>
      <vt:lpstr>Vermont Mobility Data    </vt:lpstr>
      <vt:lpstr>Social Distancing Timing &amp; Effect 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Marineau, Nicholas</dc:creator>
  <cp:lastModifiedBy>Brackin, Stephanie</cp:lastModifiedBy>
  <cp:revision>1</cp:revision>
  <cp:lastPrinted>2020-04-10T14:17:17Z</cp:lastPrinted>
  <dcterms:created xsi:type="dcterms:W3CDTF">2020-03-19T12:32:39Z</dcterms:created>
  <dcterms:modified xsi:type="dcterms:W3CDTF">2020-04-17T17:49:35Z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0x0101003822C07FA27827458AA5D61B0BC1A66D</vt:lpwstr>
  </property>
</Properties>
</file>