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9"/>
  </p:notesMasterIdLst>
  <p:sldIdLst>
    <p:sldId id="256" r:id="rId2"/>
    <p:sldId id="263" r:id="rId3"/>
    <p:sldId id="332" r:id="rId4"/>
    <p:sldId id="334" r:id="rId5"/>
    <p:sldId id="340" r:id="rId6"/>
    <p:sldId id="337" r:id="rId7"/>
    <p:sldId id="339" r:id="rId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916"/>
    <a:srgbClr val="D67C30"/>
    <a:srgbClr val="EC8F1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23BB0-6769-411B-A6C3-34B85448ED90}" v="23" dt="2020-04-03T19:23:51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558"/>
  </p:normalViewPr>
  <p:slideViewPr>
    <p:cSldViewPr snapToGrid="0" snapToObjects="1">
      <p:cViewPr varScale="1">
        <p:scale>
          <a:sx n="51" d="100"/>
          <a:sy n="51" d="100"/>
        </p:scale>
        <p:origin x="138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3407"/>
          </a:xfrm>
          <a:prstGeom prst="rect">
            <a:avLst/>
          </a:prstGeom>
        </p:spPr>
        <p:txBody>
          <a:bodyPr vert="horz" lIns="92480" tIns="46240" rIns="92480" bIns="4624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3407"/>
          </a:xfrm>
          <a:prstGeom prst="rect">
            <a:avLst/>
          </a:prstGeom>
        </p:spPr>
        <p:txBody>
          <a:bodyPr vert="horz" lIns="92480" tIns="46240" rIns="92480" bIns="46240" rtlCol="0"/>
          <a:lstStyle>
            <a:lvl1pPr algn="r">
              <a:defRPr sz="1300"/>
            </a:lvl1pPr>
          </a:lstStyle>
          <a:p>
            <a:fld id="{C2B51EB6-4CAD-7A44-95CB-8238AF9F5E32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0" tIns="46240" rIns="92480" bIns="4624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80" tIns="46240" rIns="92480" bIns="4624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700" cy="463406"/>
          </a:xfrm>
          <a:prstGeom prst="rect">
            <a:avLst/>
          </a:prstGeom>
        </p:spPr>
        <p:txBody>
          <a:bodyPr vert="horz" lIns="92480" tIns="46240" rIns="92480" bIns="4624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700" cy="463406"/>
          </a:xfrm>
          <a:prstGeom prst="rect">
            <a:avLst/>
          </a:prstGeom>
        </p:spPr>
        <p:txBody>
          <a:bodyPr vert="horz" lIns="92480" tIns="46240" rIns="92480" bIns="46240" rtlCol="0" anchor="b"/>
          <a:lstStyle>
            <a:lvl1pPr algn="r">
              <a:defRPr sz="1300"/>
            </a:lvl1pPr>
          </a:lstStyle>
          <a:p>
            <a:fld id="{9FB66EAF-DDCF-554D-A80F-934B24277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C5284D-BF18-4B37-BB81-EFC3F56319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2974" y="6349982"/>
            <a:ext cx="984019" cy="494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21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1167" y="546408"/>
            <a:ext cx="8596668" cy="55756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700" b="1" dirty="0">
              <a:latin typeface="+mn-lt"/>
            </a:endParaRPr>
          </a:p>
          <a:p>
            <a:r>
              <a:rPr lang="en-US" sz="4800" b="1" dirty="0">
                <a:latin typeface="+mn-lt"/>
              </a:rPr>
              <a:t>COVID-19 Model</a:t>
            </a:r>
          </a:p>
          <a:p>
            <a:r>
              <a:rPr lang="en-US" sz="3200" dirty="0">
                <a:latin typeface="+mn-lt"/>
              </a:rPr>
              <a:t>Northeastern (Dr. Vespignani)</a:t>
            </a:r>
          </a:p>
          <a:p>
            <a:r>
              <a:rPr lang="en-US" sz="3200" dirty="0">
                <a:latin typeface="+mn-lt"/>
              </a:rPr>
              <a:t>April 3, 2020</a:t>
            </a:r>
          </a:p>
          <a:p>
            <a:endParaRPr lang="en-US" sz="4700" b="1" dirty="0">
              <a:latin typeface="+mn-lt"/>
            </a:endParaRPr>
          </a:p>
          <a:p>
            <a:r>
              <a:rPr lang="en-US" sz="3600" dirty="0"/>
              <a:t>March 2020</a:t>
            </a:r>
          </a:p>
          <a:p>
            <a:endParaRPr lang="en-US" sz="4700" b="1" dirty="0">
              <a:latin typeface="+mn-lt"/>
            </a:endParaRPr>
          </a:p>
          <a:p>
            <a:pPr algn="ctr"/>
            <a:endParaRPr lang="en-US" sz="7800" dirty="0">
              <a:latin typeface="+mn-lt"/>
            </a:endParaRPr>
          </a:p>
          <a:p>
            <a:pPr algn="ctr"/>
            <a:endParaRPr lang="en-US" sz="7800" dirty="0">
              <a:latin typeface="+mn-lt"/>
            </a:endParaRPr>
          </a:p>
          <a:p>
            <a:pPr algn="ctr"/>
            <a:endParaRPr lang="en-US" sz="7800" dirty="0">
              <a:latin typeface="+mn-lt"/>
            </a:endParaRPr>
          </a:p>
          <a:p>
            <a:endParaRPr lang="en-US" sz="4700" dirty="0"/>
          </a:p>
          <a:p>
            <a:endParaRPr lang="en-US" sz="51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511E72-94CA-4FC4-BC84-424AAE3FD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32" y="2776455"/>
            <a:ext cx="2774067" cy="139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7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059" y="11150"/>
            <a:ext cx="6448425" cy="70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Agenda: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0653" y="1282069"/>
            <a:ext cx="85905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Executive Summary</a:t>
            </a:r>
          </a:p>
          <a:p>
            <a:endParaRPr lang="en-US" sz="2800" dirty="0"/>
          </a:p>
          <a:p>
            <a:r>
              <a:rPr lang="en-US" sz="2800" dirty="0"/>
              <a:t>Hospitalization / ICU</a:t>
            </a:r>
          </a:p>
          <a:p>
            <a:endParaRPr lang="en-US" sz="2800" dirty="0"/>
          </a:p>
          <a:p>
            <a:r>
              <a:rPr lang="en-US" sz="2800" dirty="0"/>
              <a:t>Unmitigated vs. Mitigation Compare</a:t>
            </a:r>
          </a:p>
          <a:p>
            <a:endParaRPr lang="en-US" sz="2800" dirty="0"/>
          </a:p>
          <a:p>
            <a:r>
              <a:rPr lang="en-US" sz="2800" dirty="0"/>
              <a:t>Most Vulnerable</a:t>
            </a:r>
          </a:p>
          <a:p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568712" y="1402462"/>
            <a:ext cx="323386" cy="356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568712" y="2259620"/>
            <a:ext cx="323386" cy="356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568712" y="3088135"/>
            <a:ext cx="323386" cy="356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568712" y="3945293"/>
            <a:ext cx="323386" cy="356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0598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059" y="11150"/>
            <a:ext cx="7842052" cy="70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Executive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81133-2F00-471D-AEC0-9D0C39AF28A4}"/>
              </a:ext>
            </a:extLst>
          </p:cNvPr>
          <p:cNvSpPr txBox="1"/>
          <p:nvPr/>
        </p:nvSpPr>
        <p:spPr>
          <a:xfrm>
            <a:off x="78059" y="364291"/>
            <a:ext cx="89878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b="1" dirty="0"/>
              <a:t>Overall: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Vermont’s prompt action and compliance around mitigation strategies – essential, seeing impacts of mitigation policies in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Vermont projected to be well prepared to combat virus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Compliance and ongoing mitigation policies critical </a:t>
            </a:r>
          </a:p>
          <a:p>
            <a:pPr lvl="1"/>
            <a:endParaRPr lang="en-US" dirty="0"/>
          </a:p>
          <a:p>
            <a:r>
              <a:rPr lang="en-US" sz="2000" b="1" dirty="0"/>
              <a:t>Modeling Summary:  Assumes mitigation policies extended through end of April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Peak hospitalization and ICU expected in week of Apr 5, likely plateau for ~10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Virus cases do not exceed ICU capacity; peak load (~15-30 / day)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ICU Capacity is essential:  people will likely survive if they can get care they need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65+ population most vulnerable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Total Deaths expected:  ~30-100 by end of April</a:t>
            </a:r>
          </a:p>
          <a:p>
            <a:pPr lvl="1"/>
            <a:endParaRPr lang="en-US" dirty="0"/>
          </a:p>
          <a:p>
            <a:r>
              <a:rPr lang="en-US" sz="2000" b="1" dirty="0"/>
              <a:t>Next Steps: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Extend current mitigation policies through end of April (projected to save 1700+ lives)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to aggressively enable surge capacity above projected ICU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Reinforce reduced movement within Vermont – critical to slowing spread and saving lives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model weekly OR if there are unexpected changes (breakout in LTC facility,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Revisit mid/end of April modeling on strategy to slowly lift restrictions – what is most effective approach and quantify impacts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0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059" y="11150"/>
            <a:ext cx="7842052" cy="70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Model Results – Dr. Vespignani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81133-2F00-471D-AEC0-9D0C39AF28A4}"/>
              </a:ext>
            </a:extLst>
          </p:cNvPr>
          <p:cNvSpPr txBox="1"/>
          <p:nvPr/>
        </p:nvSpPr>
        <p:spPr>
          <a:xfrm>
            <a:off x="78059" y="392406"/>
            <a:ext cx="89878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b="1" dirty="0"/>
              <a:t>Hospitalization and ICU:  Peak week Apr 5, plateau for ~10 days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674D78-2620-4F7F-BC40-910ECC671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1057275"/>
            <a:ext cx="7639050" cy="4743450"/>
          </a:xfrm>
          <a:prstGeom prst="rect">
            <a:avLst/>
          </a:prstGeom>
        </p:spPr>
      </p:pic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8FC0988-7598-4DBD-85C8-34DBCB3B871A}"/>
              </a:ext>
            </a:extLst>
          </p:cNvPr>
          <p:cNvSpPr/>
          <p:nvPr/>
        </p:nvSpPr>
        <p:spPr>
          <a:xfrm>
            <a:off x="2913321" y="3689498"/>
            <a:ext cx="138223" cy="1701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ED23929-ED1B-4E08-AA31-E37D72E6D715}"/>
              </a:ext>
            </a:extLst>
          </p:cNvPr>
          <p:cNvSpPr/>
          <p:nvPr/>
        </p:nvSpPr>
        <p:spPr>
          <a:xfrm>
            <a:off x="6712692" y="3618607"/>
            <a:ext cx="138223" cy="1701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40A5CE13-CDEC-40D4-B6CF-75B52C17408B}"/>
              </a:ext>
            </a:extLst>
          </p:cNvPr>
          <p:cNvSpPr/>
          <p:nvPr/>
        </p:nvSpPr>
        <p:spPr>
          <a:xfrm>
            <a:off x="7682023" y="521984"/>
            <a:ext cx="138223" cy="1701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FAF96-EA9F-4857-B3D8-69D269C85674}"/>
              </a:ext>
            </a:extLst>
          </p:cNvPr>
          <p:cNvSpPr txBox="1"/>
          <p:nvPr/>
        </p:nvSpPr>
        <p:spPr>
          <a:xfrm>
            <a:off x="7837272" y="101592"/>
            <a:ext cx="12634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r>
              <a:rPr lang="en-US" sz="1100" dirty="0"/>
              <a:t>4/03 actuals</a:t>
            </a:r>
          </a:p>
          <a:p>
            <a:r>
              <a:rPr lang="en-US" sz="1100" dirty="0"/>
              <a:t>Unmitigated</a:t>
            </a:r>
          </a:p>
          <a:p>
            <a:r>
              <a:rPr lang="en-US" sz="1100" dirty="0"/>
              <a:t>Mitigated</a:t>
            </a:r>
          </a:p>
          <a:p>
            <a:endParaRPr lang="en-US" sz="14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4F509B1-5025-48B5-9865-0DD0F31780C8}"/>
              </a:ext>
            </a:extLst>
          </p:cNvPr>
          <p:cNvSpPr/>
          <p:nvPr/>
        </p:nvSpPr>
        <p:spPr>
          <a:xfrm>
            <a:off x="7516021" y="785299"/>
            <a:ext cx="332005" cy="69845"/>
          </a:xfrm>
          <a:prstGeom prst="roundRect">
            <a:avLst/>
          </a:prstGeom>
          <a:solidFill>
            <a:srgbClr val="EE5916"/>
          </a:solidFill>
          <a:ln>
            <a:solidFill>
              <a:srgbClr val="EE59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26F3BE-8BC6-48A8-93AB-4E5ACD1E44A0}"/>
              </a:ext>
            </a:extLst>
          </p:cNvPr>
          <p:cNvSpPr/>
          <p:nvPr/>
        </p:nvSpPr>
        <p:spPr>
          <a:xfrm>
            <a:off x="7516021" y="951671"/>
            <a:ext cx="332005" cy="69845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1D91B9-F577-430C-A251-B8CBBB89F5F5}"/>
              </a:ext>
            </a:extLst>
          </p:cNvPr>
          <p:cNvSpPr txBox="1"/>
          <p:nvPr/>
        </p:nvSpPr>
        <p:spPr>
          <a:xfrm>
            <a:off x="1552354" y="5925605"/>
            <a:ext cx="5868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* Assumes mitigation strategies in place through end of Apr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0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059" y="11150"/>
            <a:ext cx="7842052" cy="70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Model Results – Dr. Vespignani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81133-2F00-471D-AEC0-9D0C39AF28A4}"/>
              </a:ext>
            </a:extLst>
          </p:cNvPr>
          <p:cNvSpPr txBox="1"/>
          <p:nvPr/>
        </p:nvSpPr>
        <p:spPr>
          <a:xfrm>
            <a:off x="78059" y="392406"/>
            <a:ext cx="89878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b="1" dirty="0"/>
              <a:t>Unmitigated vs. Mitigated Compare: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  </a:t>
            </a:r>
            <a:r>
              <a:rPr lang="en-US" dirty="0"/>
              <a:t>Total Deaths expected:  ~30-100 by end of April with mitigation; saves 1500-2000 lives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~2% of population infected by end of April, (not herd immunity)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13D339-5BBB-43F8-95F0-440BE51ED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1" y="1676171"/>
            <a:ext cx="7686675" cy="37147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8F69024-6169-4478-A8E4-5ED5C2895FE4}"/>
              </a:ext>
            </a:extLst>
          </p:cNvPr>
          <p:cNvSpPr txBox="1"/>
          <p:nvPr/>
        </p:nvSpPr>
        <p:spPr>
          <a:xfrm>
            <a:off x="1552354" y="5925605"/>
            <a:ext cx="5868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* Assumes mitigation strategies in place through end of Apr</a:t>
            </a:r>
          </a:p>
          <a:p>
            <a:endParaRPr lang="en-US" dirty="0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7D117E8C-480B-4276-B723-E5D87DC60C22}"/>
              </a:ext>
            </a:extLst>
          </p:cNvPr>
          <p:cNvSpPr/>
          <p:nvPr/>
        </p:nvSpPr>
        <p:spPr>
          <a:xfrm rot="16200000">
            <a:off x="8493312" y="4185671"/>
            <a:ext cx="138223" cy="2941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31321F16-141E-4740-A3EC-3EAEEE08F806}"/>
              </a:ext>
            </a:extLst>
          </p:cNvPr>
          <p:cNvSpPr/>
          <p:nvPr/>
        </p:nvSpPr>
        <p:spPr>
          <a:xfrm rot="17874926">
            <a:off x="4417378" y="4476294"/>
            <a:ext cx="138223" cy="2941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C6B6A276-FF79-4310-A7AC-F7EFEFA403BF}"/>
              </a:ext>
            </a:extLst>
          </p:cNvPr>
          <p:cNvSpPr/>
          <p:nvPr/>
        </p:nvSpPr>
        <p:spPr>
          <a:xfrm rot="17966827">
            <a:off x="5870613" y="4473732"/>
            <a:ext cx="138223" cy="2941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059" y="-85863"/>
            <a:ext cx="7842052" cy="70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</a:rPr>
              <a:t>Mobility Reduction</a:t>
            </a:r>
            <a:endParaRPr lang="en-US" sz="4000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81133-2F00-471D-AEC0-9D0C39AF28A4}"/>
              </a:ext>
            </a:extLst>
          </p:cNvPr>
          <p:cNvSpPr txBox="1"/>
          <p:nvPr/>
        </p:nvSpPr>
        <p:spPr>
          <a:xfrm>
            <a:off x="0" y="620419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Key Points: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1 :  50% Reduction in physical movement with mitigation policies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2.  Dip on Feb 7 is the snow storm; this means people are moving around LESS than they did during the big snow storm </a:t>
            </a:r>
            <a:r>
              <a:rPr lang="en-US" sz="1200" dirty="0">
                <a:sym typeface="Wingdings" panose="05000000000000000000" pitchFamily="2" charset="2"/>
              </a:rPr>
              <a:t> this is very good</a:t>
            </a:r>
            <a:endParaRPr lang="en-US" sz="1200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5ED1F2-0AC6-4FCF-8516-35885741C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264239"/>
            <a:ext cx="8924925" cy="497205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1808E21F-2EA6-4528-B894-E483151E0FCD}"/>
              </a:ext>
            </a:extLst>
          </p:cNvPr>
          <p:cNvSpPr/>
          <p:nvPr/>
        </p:nvSpPr>
        <p:spPr>
          <a:xfrm>
            <a:off x="8855242" y="4644189"/>
            <a:ext cx="179220" cy="481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56E665B-CAF3-46CC-BE1B-167069D544E5}"/>
              </a:ext>
            </a:extLst>
          </p:cNvPr>
          <p:cNvSpPr/>
          <p:nvPr/>
        </p:nvSpPr>
        <p:spPr>
          <a:xfrm rot="5400000">
            <a:off x="4681536" y="4855454"/>
            <a:ext cx="179220" cy="481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AB57F16-3E92-4529-80FC-ABDA9CA2F906}"/>
              </a:ext>
            </a:extLst>
          </p:cNvPr>
          <p:cNvSpPr/>
          <p:nvPr/>
        </p:nvSpPr>
        <p:spPr>
          <a:xfrm>
            <a:off x="409073" y="877064"/>
            <a:ext cx="193884" cy="157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50D11F-C2F7-4D41-87FB-1E3A3B6C4C9C}"/>
              </a:ext>
            </a:extLst>
          </p:cNvPr>
          <p:cNvSpPr/>
          <p:nvPr/>
        </p:nvSpPr>
        <p:spPr>
          <a:xfrm>
            <a:off x="5121315" y="5006476"/>
            <a:ext cx="193884" cy="157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48738D-CC69-49BC-A51E-29EF80B239EC}"/>
              </a:ext>
            </a:extLst>
          </p:cNvPr>
          <p:cNvSpPr/>
          <p:nvPr/>
        </p:nvSpPr>
        <p:spPr>
          <a:xfrm>
            <a:off x="8847911" y="4371775"/>
            <a:ext cx="193884" cy="157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3479E53-8599-4F89-B01A-E92E7AC1DED9}"/>
              </a:ext>
            </a:extLst>
          </p:cNvPr>
          <p:cNvSpPr/>
          <p:nvPr/>
        </p:nvSpPr>
        <p:spPr>
          <a:xfrm>
            <a:off x="410451" y="1082362"/>
            <a:ext cx="193884" cy="157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2F37F7-EE57-4611-BA5B-1FBC22A45B5C}"/>
              </a:ext>
            </a:extLst>
          </p:cNvPr>
          <p:cNvSpPr txBox="1"/>
          <p:nvPr/>
        </p:nvSpPr>
        <p:spPr>
          <a:xfrm>
            <a:off x="4486442" y="5110944"/>
            <a:ext cx="1050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Snow storm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2B26B91-892B-4788-8879-75A8BD74DD80}"/>
              </a:ext>
            </a:extLst>
          </p:cNvPr>
          <p:cNvCxnSpPr>
            <a:cxnSpLocks/>
          </p:cNvCxnSpPr>
          <p:nvPr/>
        </p:nvCxnSpPr>
        <p:spPr>
          <a:xfrm>
            <a:off x="7603957" y="1443789"/>
            <a:ext cx="0" cy="450782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B13BF6-60D8-480D-BB89-DB0ACE95CBD0}"/>
              </a:ext>
            </a:extLst>
          </p:cNvPr>
          <p:cNvSpPr txBox="1"/>
          <p:nvPr/>
        </p:nvSpPr>
        <p:spPr>
          <a:xfrm>
            <a:off x="7019001" y="2406316"/>
            <a:ext cx="7894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Emergency Declaration</a:t>
            </a:r>
          </a:p>
          <a:p>
            <a:r>
              <a:rPr lang="en-US" sz="900" dirty="0">
                <a:solidFill>
                  <a:srgbClr val="002060"/>
                </a:solidFill>
              </a:rPr>
              <a:t>3/13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F845634-C2E9-4042-B76F-83ABA0BC01E0}"/>
              </a:ext>
            </a:extLst>
          </p:cNvPr>
          <p:cNvCxnSpPr>
            <a:cxnSpLocks/>
          </p:cNvCxnSpPr>
          <p:nvPr/>
        </p:nvCxnSpPr>
        <p:spPr>
          <a:xfrm>
            <a:off x="8598570" y="1443789"/>
            <a:ext cx="0" cy="450782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88FC528-F1B4-4F87-BE01-5A05E9F74AA8}"/>
              </a:ext>
            </a:extLst>
          </p:cNvPr>
          <p:cNvSpPr txBox="1"/>
          <p:nvPr/>
        </p:nvSpPr>
        <p:spPr>
          <a:xfrm>
            <a:off x="8129383" y="2914147"/>
            <a:ext cx="5281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Stay at Home</a:t>
            </a:r>
          </a:p>
          <a:p>
            <a:r>
              <a:rPr lang="en-US" sz="900" dirty="0">
                <a:solidFill>
                  <a:srgbClr val="002060"/>
                </a:solidFill>
              </a:rPr>
              <a:t> 3/24</a:t>
            </a:r>
          </a:p>
        </p:txBody>
      </p:sp>
    </p:spTree>
    <p:extLst>
      <p:ext uri="{BB962C8B-B14F-4D97-AF65-F5344CB8AC3E}">
        <p14:creationId xmlns:p14="http://schemas.microsoft.com/office/powerpoint/2010/main" val="82127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059" y="-85863"/>
            <a:ext cx="7842052" cy="70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</a:rPr>
              <a:t>Network of Mobility by County</a:t>
            </a:r>
            <a:endParaRPr lang="en-US" sz="4000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81133-2F00-471D-AEC0-9D0C39AF28A4}"/>
              </a:ext>
            </a:extLst>
          </p:cNvPr>
          <p:cNvSpPr txBox="1"/>
          <p:nvPr/>
        </p:nvSpPr>
        <p:spPr>
          <a:xfrm>
            <a:off x="0" y="620419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Key Points: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Shows the reduction in mobility from 2/27 – 3/19; people are moving around 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Reduction in movement evident by lack of gray lines from the metropolitan areas to other locations in the state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4E7B47D-362A-4267-BAF2-6BDD5C26A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31" y="1328406"/>
            <a:ext cx="814387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784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92901</TotalTime>
  <Words>418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McClure</dc:creator>
  <cp:lastModifiedBy>Brackin, Stephanie</cp:lastModifiedBy>
  <cp:revision>198</cp:revision>
  <cp:lastPrinted>2020-01-22T21:38:30Z</cp:lastPrinted>
  <dcterms:created xsi:type="dcterms:W3CDTF">2018-12-06T22:45:54Z</dcterms:created>
  <dcterms:modified xsi:type="dcterms:W3CDTF">2020-04-23T14:50:57Z</dcterms:modified>
</cp:coreProperties>
</file>